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56" r:id="rId7"/>
  </p:sldIdLst>
  <p:sldSz cx="9144000" cy="6858000" type="screen4x3"/>
  <p:notesSz cx="6877050" cy="10002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857"/>
    <a:srgbClr val="DB6E63"/>
    <a:srgbClr val="DB9067"/>
    <a:srgbClr val="FF4343"/>
    <a:srgbClr val="F25C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52" autoAdjust="0"/>
  </p:normalViewPr>
  <p:slideViewPr>
    <p:cSldViewPr>
      <p:cViewPr>
        <p:scale>
          <a:sx n="60" d="100"/>
          <a:sy n="60" d="100"/>
        </p:scale>
        <p:origin x="-1644"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0055" cy="500142"/>
          </a:xfrm>
          <a:prstGeom prst="rect">
            <a:avLst/>
          </a:prstGeom>
        </p:spPr>
        <p:txBody>
          <a:bodyPr vert="horz" lIns="96451" tIns="48225" rIns="96451" bIns="48225" rtlCol="0"/>
          <a:lstStyle>
            <a:lvl1pPr algn="l">
              <a:defRPr sz="1300"/>
            </a:lvl1pPr>
          </a:lstStyle>
          <a:p>
            <a:endParaRPr lang="fr-FR"/>
          </a:p>
        </p:txBody>
      </p:sp>
      <p:sp>
        <p:nvSpPr>
          <p:cNvPr id="3" name="Espace réservé de la date 2"/>
          <p:cNvSpPr>
            <a:spLocks noGrp="1"/>
          </p:cNvSpPr>
          <p:nvPr>
            <p:ph type="dt" idx="1"/>
          </p:nvPr>
        </p:nvSpPr>
        <p:spPr>
          <a:xfrm>
            <a:off x="3895404" y="0"/>
            <a:ext cx="2980055" cy="500142"/>
          </a:xfrm>
          <a:prstGeom prst="rect">
            <a:avLst/>
          </a:prstGeom>
        </p:spPr>
        <p:txBody>
          <a:bodyPr vert="horz" lIns="96451" tIns="48225" rIns="96451" bIns="48225" rtlCol="0"/>
          <a:lstStyle>
            <a:lvl1pPr algn="r">
              <a:defRPr sz="1300"/>
            </a:lvl1pPr>
          </a:lstStyle>
          <a:p>
            <a:fld id="{EE894D52-A38F-4CDA-9B4E-F810EB8C6507}" type="datetimeFigureOut">
              <a:rPr lang="fr-FR" smtClean="0"/>
              <a:pPr/>
              <a:t>29/11/2015</a:t>
            </a:fld>
            <a:endParaRPr lang="fr-FR"/>
          </a:p>
        </p:txBody>
      </p:sp>
      <p:sp>
        <p:nvSpPr>
          <p:cNvPr id="4" name="Espace réservé de l'image des diapositives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51" tIns="48225" rIns="96451" bIns="48225" rtlCol="0" anchor="ctr"/>
          <a:lstStyle/>
          <a:p>
            <a:endParaRPr lang="fr-FR"/>
          </a:p>
        </p:txBody>
      </p:sp>
      <p:sp>
        <p:nvSpPr>
          <p:cNvPr id="5" name="Espace réservé des commentaires 4"/>
          <p:cNvSpPr>
            <a:spLocks noGrp="1"/>
          </p:cNvSpPr>
          <p:nvPr>
            <p:ph type="body" sz="quarter" idx="3"/>
          </p:nvPr>
        </p:nvSpPr>
        <p:spPr>
          <a:xfrm>
            <a:off x="687705" y="4751348"/>
            <a:ext cx="5501640" cy="4501277"/>
          </a:xfrm>
          <a:prstGeom prst="rect">
            <a:avLst/>
          </a:prstGeom>
        </p:spPr>
        <p:txBody>
          <a:bodyPr vert="horz" lIns="96451" tIns="48225" rIns="96451" bIns="48225"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00960"/>
            <a:ext cx="2980055" cy="500142"/>
          </a:xfrm>
          <a:prstGeom prst="rect">
            <a:avLst/>
          </a:prstGeom>
        </p:spPr>
        <p:txBody>
          <a:bodyPr vert="horz" lIns="96451" tIns="48225" rIns="96451" bIns="48225"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95404" y="9500960"/>
            <a:ext cx="2980055" cy="500142"/>
          </a:xfrm>
          <a:prstGeom prst="rect">
            <a:avLst/>
          </a:prstGeom>
        </p:spPr>
        <p:txBody>
          <a:bodyPr vert="horz" lIns="96451" tIns="48225" rIns="96451" bIns="48225" rtlCol="0" anchor="b"/>
          <a:lstStyle>
            <a:lvl1pPr algn="r">
              <a:defRPr sz="1300"/>
            </a:lvl1pPr>
          </a:lstStyle>
          <a:p>
            <a:fld id="{487B963C-FE57-49CB-B83F-9EE24A04F8B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FR" sz="1300" b="1" dirty="0" smtClean="0"/>
              <a:t>Être le prochain de l’autre</a:t>
            </a:r>
            <a:endParaRPr lang="fr-FR" sz="1300" dirty="0" smtClean="0"/>
          </a:p>
          <a:p>
            <a:r>
              <a:rPr lang="fr-FR" sz="1300" dirty="0" smtClean="0"/>
              <a:t>. Par une attention envers ceux qui nous entourent à l’école, au travail, dans notre quartier, dans nos engagements associatif ou politique ;</a:t>
            </a:r>
          </a:p>
          <a:p>
            <a:r>
              <a:rPr lang="fr-FR" sz="1300" dirty="0" smtClean="0"/>
              <a:t>. Par une présence régulière auprès de celles et ceux qui souffrent… </a:t>
            </a:r>
          </a:p>
          <a:p>
            <a:r>
              <a:rPr lang="fr-FR" sz="1300" dirty="0" smtClean="0"/>
              <a:t>Il n’existe pas de prochain « clé en main » comme nous le dit notre évêque… , cette attention nous devons la construire dans et hors de notre Église, dans tout ce que nous vivons socialement et quotidiennement.</a:t>
            </a:r>
          </a:p>
          <a:p>
            <a:endParaRPr lang="fr-FR" sz="1300" dirty="0" smtClean="0"/>
          </a:p>
          <a:p>
            <a:r>
              <a:rPr lang="fr-FR" sz="1300" b="1" dirty="0" smtClean="0"/>
              <a:t>Une proximité qui nous permette de découvrir la présence de Dieu au cœur de nos villes</a:t>
            </a:r>
          </a:p>
          <a:p>
            <a:r>
              <a:rPr lang="fr-FR" sz="1300" dirty="0" smtClean="0"/>
              <a:t>. Ayons un regard de foi, un regard contemplatif sur notre ville lors de nos rencontres d’équipes d’animation paroissiale et d’équipes pastorale.</a:t>
            </a:r>
          </a:p>
          <a:p>
            <a:r>
              <a:rPr lang="fr-FR" sz="1300" dirty="0" smtClean="0"/>
              <a:t>Ayons aussi ce regard lors de témoignages sur ce que nous vivons en responsabilité associatif ou politique…</a:t>
            </a:r>
          </a:p>
          <a:p>
            <a:r>
              <a:rPr lang="fr-FR" sz="1300" dirty="0" smtClean="0"/>
              <a:t>Pour que cette présence de Dieu soit découverte et dévoilée par tous ceux que l’on croise…</a:t>
            </a:r>
          </a:p>
          <a:p>
            <a:endParaRPr lang="fr-FR" sz="1300" dirty="0" smtClean="0"/>
          </a:p>
          <a:p>
            <a:r>
              <a:rPr lang="fr-FR" sz="1300" b="1" dirty="0" smtClean="0"/>
              <a:t>Multiplier les communautés ecclésiales de proximité</a:t>
            </a:r>
          </a:p>
          <a:p>
            <a:r>
              <a:rPr lang="fr-FR" sz="1300" dirty="0" smtClean="0"/>
              <a:t>Proposons à tous les chrétiens actifs ou non-actifs dans la vie de l’Église, croyants ou non-croyants des rencontres régulières pour prier, partager, écouter l’Évangile, découvrir la foi chrétienne.</a:t>
            </a:r>
          </a:p>
          <a:p>
            <a:r>
              <a:rPr lang="fr-FR" sz="1300" dirty="0" smtClean="0"/>
              <a:t>Ces communautés ecclésiales de proximité seront appelées des communautés de quartier et devront rester unies à la communauté paroissiale grâce à la vigilance de nos prêtres.</a:t>
            </a:r>
          </a:p>
          <a:p>
            <a:endParaRPr lang="fr-FR" sz="1300" dirty="0" smtClean="0"/>
          </a:p>
          <a:p>
            <a:endParaRPr lang="fr-FR" sz="1300" dirty="0" smtClean="0"/>
          </a:p>
          <a:p>
            <a:r>
              <a:rPr lang="fr-FR" sz="1300" b="1" dirty="0" smtClean="0"/>
              <a:t>Inscrire la proximité dans nos décisions pastorales</a:t>
            </a:r>
          </a:p>
          <a:p>
            <a:r>
              <a:rPr lang="fr-FR" sz="1300" dirty="0" smtClean="0"/>
              <a:t>Rejoindre les périphéries, sortir de nos lieux de confort pour porter la lumière de l’Évangile partout</a:t>
            </a:r>
          </a:p>
          <a:p>
            <a:endParaRPr lang="fr-FR" sz="1500" dirty="0" smtClean="0"/>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FR" sz="1300" b="1" dirty="0" smtClean="0"/>
              <a:t>Les enfants (3-11 ans)</a:t>
            </a:r>
          </a:p>
          <a:p>
            <a:r>
              <a:rPr lang="fr-FR" sz="1300" dirty="0" smtClean="0"/>
              <a:t>Faire découvrir dès leur plus jeunes âges la parole de Dieu comme parole de vie </a:t>
            </a:r>
          </a:p>
          <a:p>
            <a:r>
              <a:rPr lang="fr-FR" sz="1300" dirty="0" smtClean="0"/>
              <a:t>. En développant l’éveil à la foi, des temps de rencontres et de célébrations enfants/parents ainsi que des catéchèses ;</a:t>
            </a:r>
          </a:p>
          <a:p>
            <a:r>
              <a:rPr lang="fr-FR" sz="1300" dirty="0" smtClean="0"/>
              <a:t>. En leur proposant d’être servants d’autel ;</a:t>
            </a:r>
          </a:p>
          <a:p>
            <a:r>
              <a:rPr lang="fr-FR" sz="1300" dirty="0" smtClean="0"/>
              <a:t>. En leur faisant connaitre les mouvements sur notre diocèse, notre secteur (l’ACE, le scoutisme…) </a:t>
            </a:r>
          </a:p>
          <a:p>
            <a:endParaRPr lang="fr-FR" sz="1300" dirty="0" smtClean="0"/>
          </a:p>
          <a:p>
            <a:r>
              <a:rPr lang="fr-FR" sz="1300" b="1" dirty="0" smtClean="0"/>
              <a:t>Les adolescents (11-18 ans)</a:t>
            </a:r>
          </a:p>
          <a:p>
            <a:r>
              <a:rPr lang="fr-FR" sz="1300" dirty="0" smtClean="0"/>
              <a:t>Les encourager à participer aux aumôneries paroissiales, aux différents rassemblements (</a:t>
            </a:r>
            <a:r>
              <a:rPr lang="fr-FR" sz="1300" dirty="0" err="1" smtClean="0"/>
              <a:t>Frats</a:t>
            </a:r>
            <a:r>
              <a:rPr lang="fr-FR" sz="1300" dirty="0" smtClean="0"/>
              <a:t> de </a:t>
            </a:r>
            <a:r>
              <a:rPr lang="fr-FR" sz="1300" dirty="0" err="1" smtClean="0"/>
              <a:t>Jambville</a:t>
            </a:r>
            <a:r>
              <a:rPr lang="fr-FR" sz="1300" dirty="0" smtClean="0"/>
              <a:t> et de Lourdes, Lisieux…)</a:t>
            </a:r>
          </a:p>
          <a:p>
            <a:r>
              <a:rPr lang="fr-FR" sz="1300" dirty="0" smtClean="0"/>
              <a:t>Mais aussi aux mouvements (JOC) car cela peut leur permettre de se découvrir à travers des responsabilités et la conduite de projets à la lumière de l’Évangile</a:t>
            </a:r>
          </a:p>
          <a:p>
            <a:r>
              <a:rPr lang="fr-FR" sz="1300" dirty="0" smtClean="0"/>
              <a:t>Il est essentiel de continuer à les faire progresser dans la connaissance de leur foi.</a:t>
            </a:r>
          </a:p>
          <a:p>
            <a:endParaRPr lang="fr-FR" sz="1300" dirty="0" smtClean="0"/>
          </a:p>
          <a:p>
            <a:r>
              <a:rPr lang="fr-FR" sz="1300" b="1" dirty="0" smtClean="0"/>
              <a:t>Les jeunes</a:t>
            </a:r>
          </a:p>
          <a:p>
            <a:r>
              <a:rPr lang="fr-FR" sz="1300" dirty="0" smtClean="0"/>
              <a:t>Leur permettent </a:t>
            </a:r>
          </a:p>
          <a:p>
            <a:r>
              <a:rPr lang="fr-FR" sz="1300" dirty="0" smtClean="0"/>
              <a:t>. De continuer à s’engager dans des mouvements pour affermir et affirmer encore et toujours leur foi</a:t>
            </a:r>
          </a:p>
          <a:p>
            <a:r>
              <a:rPr lang="fr-FR" sz="1300" dirty="0" smtClean="0"/>
              <a:t>. De prendre des responsabilités dans l’Église</a:t>
            </a:r>
          </a:p>
          <a:p>
            <a:r>
              <a:rPr lang="fr-FR" sz="1300" dirty="0" smtClean="0"/>
              <a:t>Mais aussi, leur proposer des temps spirituels pour qu’ils découvrent ce que Dieu attend d’eux (l’année Saul) ou pour qu’ils vivent des expériences solidaires.</a:t>
            </a:r>
          </a:p>
          <a:p>
            <a:r>
              <a:rPr lang="fr-FR" sz="1300" dirty="0" smtClean="0"/>
              <a:t>Car ces jeunes portent en eux les nouvelles tendances de l’humanité et nous ouvrent à l’avenir…</a:t>
            </a:r>
          </a:p>
          <a:p>
            <a:endParaRPr lang="fr-FR" sz="1300" dirty="0" smtClean="0"/>
          </a:p>
          <a:p>
            <a:r>
              <a:rPr lang="fr-FR" sz="1300" b="1" dirty="0" smtClean="0"/>
              <a:t>L’enseignement catholique</a:t>
            </a:r>
          </a:p>
          <a:p>
            <a:r>
              <a:rPr lang="fr-FR" sz="1300" dirty="0" smtClean="0"/>
              <a:t>Développer des liens paroisses/établissements catholiques et élèves de ces établissements/Pôle jeunes</a:t>
            </a:r>
          </a:p>
          <a:p>
            <a:r>
              <a:rPr lang="fr-FR" sz="1300" dirty="0" smtClean="0"/>
              <a:t>L’enseignement catholique doit également pouvoir proposer un message évangélique car parfois il est le seul lieu de rencontre avec l’Église catholique pour les jeunes et leur famille.</a:t>
            </a:r>
          </a:p>
          <a:p>
            <a:endParaRPr lang="fr-FR" sz="1300" dirty="0" smtClean="0"/>
          </a:p>
          <a:p>
            <a:r>
              <a:rPr lang="fr-FR" sz="1300" b="1" dirty="0" smtClean="0"/>
              <a:t>L’accompagnement des enfants, adolescents et jeunes en difficulté</a:t>
            </a:r>
          </a:p>
          <a:p>
            <a:r>
              <a:rPr lang="fr-FR" sz="1300" dirty="0" smtClean="0"/>
              <a:t>Que l’espérance naisse ou renaisse dans leur vie malgré les difficultés, les échecs qu’ils vivent. Pour que cela se fasse, nous, chrétiens nous devons leur témoigner l’amour de Dieu en leur tendant la main et en apprenant à croire en eux.</a:t>
            </a:r>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300" b="1" dirty="0" smtClean="0"/>
              <a:t>La famille, école de communion</a:t>
            </a:r>
          </a:p>
          <a:p>
            <a:r>
              <a:rPr lang="fr-FR" sz="1300" dirty="0" smtClean="0"/>
              <a:t>Que chaque famille soit écoutée et accueillie dans nos paroisses,</a:t>
            </a:r>
          </a:p>
          <a:p>
            <a:r>
              <a:rPr lang="fr-FR" sz="1300" dirty="0" smtClean="0"/>
              <a:t>Que les anniversaires de mariage soient célébrés…</a:t>
            </a:r>
          </a:p>
          <a:p>
            <a:r>
              <a:rPr lang="fr-FR" sz="1300" dirty="0" smtClean="0"/>
              <a:t>La famille est le lieu où on apprend à connaitre l’amour et la fidélité du Seigneur, le lieu d’apprentissage des responsabilités sociales et de la solidarité.</a:t>
            </a:r>
          </a:p>
          <a:p>
            <a:endParaRPr lang="fr-FR" sz="1300" dirty="0" smtClean="0"/>
          </a:p>
          <a:p>
            <a:r>
              <a:rPr lang="fr-FR" sz="1300" b="1" dirty="0" smtClean="0"/>
              <a:t>Au sein de nos communautés, favoriser la rencontre des cultures</a:t>
            </a:r>
          </a:p>
          <a:p>
            <a:r>
              <a:rPr lang="fr-FR" sz="1300" dirty="0" smtClean="0"/>
              <a:t>Vivons une unité riche de nos différences en prenant le temps de comprendre nos cultures, les gestes, les rites de chacun. Cette unité trouve sa source dans le sacrement de l’eucharistie.</a:t>
            </a:r>
          </a:p>
          <a:p>
            <a:r>
              <a:rPr lang="fr-FR" sz="1300" dirty="0" smtClean="0"/>
              <a:t>Favorisons cette diversité culturelle dans toutes les instances de nos Églises, à tous les niveaux de responsabilités </a:t>
            </a:r>
          </a:p>
          <a:p>
            <a:endParaRPr lang="fr-FR" sz="1300" dirty="0" smtClean="0"/>
          </a:p>
          <a:p>
            <a:r>
              <a:rPr lang="fr-FR" sz="1300" b="1" dirty="0" smtClean="0"/>
              <a:t>L’œcuménisme et l’interreligieux</a:t>
            </a:r>
          </a:p>
          <a:p>
            <a:r>
              <a:rPr lang="fr-FR" sz="1300" dirty="0" smtClean="0"/>
              <a:t> Poursuivons le chemin de la rencontre et du dialogue avec les autres religions</a:t>
            </a:r>
          </a:p>
          <a:p>
            <a:endParaRPr lang="fr-FR" sz="1300" dirty="0" smtClean="0"/>
          </a:p>
          <a:p>
            <a:r>
              <a:rPr lang="fr-FR" sz="1300" b="1" dirty="0" smtClean="0"/>
              <a:t>Le monde du travail, lieu de rencontres</a:t>
            </a:r>
          </a:p>
          <a:p>
            <a:r>
              <a:rPr lang="fr-FR" sz="1300" dirty="0" smtClean="0"/>
              <a:t>Proposons des temps de partages dans des espaces à proximité des lieux de travail pour permettre à aux personnes d’échanger entre elles et de progresser ensemble dans leur foi.</a:t>
            </a:r>
          </a:p>
          <a:p>
            <a:endParaRPr lang="fr-FR" sz="1300" dirty="0" smtClean="0"/>
          </a:p>
          <a:p>
            <a:r>
              <a:rPr lang="fr-FR" sz="1300" b="1" dirty="0" smtClean="0"/>
              <a:t>Osons appeler des serviteurs de la communion</a:t>
            </a:r>
          </a:p>
          <a:p>
            <a:r>
              <a:rPr lang="fr-FR" sz="1300" dirty="0" smtClean="0"/>
              <a:t>Cela peut être :</a:t>
            </a:r>
          </a:p>
          <a:p>
            <a:r>
              <a:rPr lang="fr-FR" sz="1300" dirty="0" smtClean="0"/>
              <a:t>. Des baptisés qui œuvrent pour l’unité du genre humain</a:t>
            </a:r>
          </a:p>
          <a:p>
            <a:r>
              <a:rPr lang="fr-FR" sz="1300" dirty="0" smtClean="0"/>
              <a:t>. Des jeunes hommes et des femmes qui s’engagent à la suite du Christ</a:t>
            </a:r>
          </a:p>
          <a:p>
            <a:r>
              <a:rPr lang="fr-FR" sz="1300" dirty="0" smtClean="0"/>
              <a:t>. Des prêtres qui rassemblent au nom du Christ</a:t>
            </a:r>
          </a:p>
          <a:p>
            <a:endParaRPr lang="fr-FR" sz="1300" dirty="0" smtClean="0"/>
          </a:p>
          <a:p>
            <a:endParaRPr lang="fr-FR" sz="1300" dirty="0"/>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smtClean="0"/>
              <a:t>Sortir</a:t>
            </a:r>
            <a:r>
              <a:rPr lang="fr-FR" b="1" baseline="0" dirty="0" smtClean="0"/>
              <a:t> pour semer !</a:t>
            </a:r>
          </a:p>
          <a:p>
            <a:endParaRPr lang="fr-FR" baseline="0" dirty="0" smtClean="0"/>
          </a:p>
          <a:p>
            <a:r>
              <a:rPr lang="fr-FR" baseline="0" dirty="0" smtClean="0"/>
              <a:t>En prenant le temps durant les 5 prochaines années de mettre en œuvre les orientations missionnaires de notre évêque tout en poursuivant nos actions existantes</a:t>
            </a:r>
            <a:endParaRPr lang="fr-FR" dirty="0"/>
          </a:p>
        </p:txBody>
      </p:sp>
      <p:sp>
        <p:nvSpPr>
          <p:cNvPr id="4" name="Espace réservé du numéro de diapositive 3"/>
          <p:cNvSpPr>
            <a:spLocks noGrp="1"/>
          </p:cNvSpPr>
          <p:nvPr>
            <p:ph type="sldNum" sz="quarter" idx="10"/>
          </p:nvPr>
        </p:nvSpPr>
        <p:spPr/>
        <p:txBody>
          <a:bodyPr/>
          <a:lstStyle/>
          <a:p>
            <a:fld id="{487B963C-FE57-49CB-B83F-9EE24A04F8B6}"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29/11/2015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29/11/2015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7.png"/><Relationship Id="rId4"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6" name="Picture 2" descr="\\srv-admin\catherine$\Bureau\29 novembre\Capture.PNG"/>
          <p:cNvPicPr>
            <a:picLocks noChangeAspect="1" noChangeArrowheads="1"/>
          </p:cNvPicPr>
          <p:nvPr/>
        </p:nvPicPr>
        <p:blipFill>
          <a:blip r:embed="rId3" cstate="print"/>
          <a:srcRect/>
          <a:stretch>
            <a:fillRect/>
          </a:stretch>
        </p:blipFill>
        <p:spPr bwMode="auto">
          <a:xfrm>
            <a:off x="-7465" y="404664"/>
            <a:ext cx="9157343" cy="604867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srv-admin\catherine$\Bureau\29 novembre\Capture2.PNG"/>
          <p:cNvPicPr>
            <a:picLocks noChangeAspect="1" noChangeArrowheads="1"/>
          </p:cNvPicPr>
          <p:nvPr/>
        </p:nvPicPr>
        <p:blipFill>
          <a:blip r:embed="rId3" cstate="print"/>
          <a:srcRect/>
          <a:stretch>
            <a:fillRect/>
          </a:stretch>
        </p:blipFill>
        <p:spPr bwMode="auto">
          <a:xfrm>
            <a:off x="5370786" y="2636912"/>
            <a:ext cx="3531742" cy="1368152"/>
          </a:xfrm>
          <a:prstGeom prst="rect">
            <a:avLst/>
          </a:prstGeom>
          <a:ln>
            <a:noFill/>
          </a:ln>
          <a:effectLst>
            <a:softEdge rad="112500"/>
          </a:effectLst>
        </p:spPr>
      </p:pic>
      <p:pic>
        <p:nvPicPr>
          <p:cNvPr id="2052" name="Picture 4" descr="\\srv-admin\catherine$\Bureau\29 novembre\Capture3.PNG"/>
          <p:cNvPicPr>
            <a:picLocks noChangeAspect="1" noChangeArrowheads="1"/>
          </p:cNvPicPr>
          <p:nvPr/>
        </p:nvPicPr>
        <p:blipFill>
          <a:blip r:embed="rId4" cstate="print"/>
          <a:srcRect/>
          <a:stretch>
            <a:fillRect/>
          </a:stretch>
        </p:blipFill>
        <p:spPr bwMode="auto">
          <a:xfrm>
            <a:off x="2280268" y="836712"/>
            <a:ext cx="4180734" cy="1305297"/>
          </a:xfrm>
          <a:prstGeom prst="rect">
            <a:avLst/>
          </a:prstGeom>
          <a:ln>
            <a:noFill/>
          </a:ln>
          <a:effectLst>
            <a:softEdge rad="112500"/>
          </a:effectLst>
        </p:spPr>
      </p:pic>
      <p:pic>
        <p:nvPicPr>
          <p:cNvPr id="2053" name="Picture 5" descr="\\srv-admin\catherine$\Bureau\29 novembre\Capture4.PNG"/>
          <p:cNvPicPr>
            <a:picLocks noChangeAspect="1" noChangeArrowheads="1"/>
          </p:cNvPicPr>
          <p:nvPr/>
        </p:nvPicPr>
        <p:blipFill>
          <a:blip r:embed="rId5" cstate="print"/>
          <a:srcRect/>
          <a:stretch>
            <a:fillRect/>
          </a:stretch>
        </p:blipFill>
        <p:spPr bwMode="auto">
          <a:xfrm>
            <a:off x="2324438" y="4941168"/>
            <a:ext cx="3582600" cy="1296144"/>
          </a:xfrm>
          <a:prstGeom prst="rect">
            <a:avLst/>
          </a:prstGeom>
          <a:ln>
            <a:noFill/>
          </a:ln>
          <a:effectLst>
            <a:softEdge rad="112500"/>
          </a:effectLst>
        </p:spPr>
      </p:pic>
      <p:sp>
        <p:nvSpPr>
          <p:cNvPr id="6" name="Sous-titre 2"/>
          <p:cNvSpPr txBox="1">
            <a:spLocks/>
          </p:cNvSpPr>
          <p:nvPr/>
        </p:nvSpPr>
        <p:spPr>
          <a:xfrm>
            <a:off x="467544" y="2996952"/>
            <a:ext cx="2699792" cy="79208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fr-FR" sz="4800" b="1" i="0" u="none" strike="noStrike" kern="1200" cap="none" spc="0" normalizeH="0" baseline="0" noProof="0" dirty="0" smtClean="0">
                <a:ln>
                  <a:noFill/>
                </a:ln>
                <a:solidFill>
                  <a:srgbClr val="FF0000"/>
                </a:solidFill>
                <a:effectLst/>
                <a:uLnTx/>
                <a:uFillTx/>
                <a:latin typeface="+mn-lt"/>
                <a:ea typeface="+mn-ea"/>
                <a:cs typeface="+mn-cs"/>
              </a:rPr>
              <a:t>Repères</a:t>
            </a:r>
            <a:endParaRPr kumimoji="0" lang="fr-FR" sz="4800" b="1"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1000"/>
                                        <p:tgtEl>
                                          <p:spTgt spid="205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fade">
                                      <p:cBhvr>
                                        <p:cTn id="12" dur="10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3"/>
                                        </p:tgtEl>
                                        <p:attrNameLst>
                                          <p:attrName>style.visibility</p:attrName>
                                        </p:attrNameLst>
                                      </p:cBhvr>
                                      <p:to>
                                        <p:strVal val="visible"/>
                                      </p:to>
                                    </p:set>
                                    <p:animEffect transition="in" filter="fade">
                                      <p:cBhvr>
                                        <p:cTn id="17"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rv-admin\catherine$\Bureau\29 novembre\Capture6.PNG"/>
          <p:cNvPicPr>
            <a:picLocks noChangeAspect="1" noChangeArrowheads="1"/>
          </p:cNvPicPr>
          <p:nvPr/>
        </p:nvPicPr>
        <p:blipFill>
          <a:blip r:embed="rId3" cstate="print"/>
          <a:srcRect/>
          <a:stretch>
            <a:fillRect/>
          </a:stretch>
        </p:blipFill>
        <p:spPr bwMode="auto">
          <a:xfrm>
            <a:off x="-20001" y="188640"/>
            <a:ext cx="9184003" cy="6480720"/>
          </a:xfrm>
          <a:prstGeom prst="rect">
            <a:avLst/>
          </a:prstGeom>
          <a:ln>
            <a:noFill/>
          </a:ln>
          <a:effectLst>
            <a:softEdge rad="112500"/>
          </a:effectLst>
        </p:spPr>
      </p:pic>
      <p:pic>
        <p:nvPicPr>
          <p:cNvPr id="3075" name="Picture 3" descr="\\srv-admin\catherine$\Bureau\29 novembre\Capture61.PNG"/>
          <p:cNvPicPr>
            <a:picLocks noChangeAspect="1" noChangeArrowheads="1"/>
          </p:cNvPicPr>
          <p:nvPr/>
        </p:nvPicPr>
        <p:blipFill>
          <a:blip r:embed="rId4" cstate="print"/>
          <a:srcRect/>
          <a:stretch>
            <a:fillRect/>
          </a:stretch>
        </p:blipFill>
        <p:spPr bwMode="auto">
          <a:xfrm>
            <a:off x="6084168" y="0"/>
            <a:ext cx="3059832" cy="218798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6" name="Picture 4" descr="\\srv-admin\catherine$\Bureau\29 novembre\Capture9.PNG"/>
          <p:cNvPicPr>
            <a:picLocks noChangeAspect="1" noChangeArrowheads="1"/>
          </p:cNvPicPr>
          <p:nvPr/>
        </p:nvPicPr>
        <p:blipFill>
          <a:blip r:embed="rId5" cstate="print"/>
          <a:srcRect/>
          <a:stretch>
            <a:fillRect/>
          </a:stretch>
        </p:blipFill>
        <p:spPr bwMode="auto">
          <a:xfrm>
            <a:off x="179512" y="620688"/>
            <a:ext cx="1085850" cy="895350"/>
          </a:xfrm>
          <a:prstGeom prst="rect">
            <a:avLst/>
          </a:prstGeom>
          <a:noFill/>
        </p:spPr>
      </p:pic>
      <p:sp>
        <p:nvSpPr>
          <p:cNvPr id="7" name="Rectangle à coins arrondis 6"/>
          <p:cNvSpPr/>
          <p:nvPr/>
        </p:nvSpPr>
        <p:spPr>
          <a:xfrm>
            <a:off x="1691680" y="548680"/>
            <a:ext cx="3456384" cy="1008112"/>
          </a:xfrm>
          <a:prstGeom prst="wedgeRoundRectCallout">
            <a:avLst>
              <a:gd name="adj1" fmla="val -57952"/>
              <a:gd name="adj2" fmla="val -17041"/>
              <a:gd name="adj3" fmla="val 16667"/>
            </a:avLst>
          </a:prstGeom>
        </p:spPr>
        <p:style>
          <a:lnRef idx="0">
            <a:schemeClr val="accent6"/>
          </a:lnRef>
          <a:fillRef idx="3">
            <a:schemeClr val="accent6"/>
          </a:fillRef>
          <a:effectRef idx="3">
            <a:schemeClr val="accent6"/>
          </a:effectRef>
          <a:fontRef idx="minor">
            <a:schemeClr val="lt1"/>
          </a:fontRef>
        </p:style>
        <p:txBody>
          <a:bodyPr rtlCol="0" anchor="t"/>
          <a:lstStyle/>
          <a:p>
            <a:r>
              <a:rPr lang="fr-FR" sz="2000" b="1" dirty="0" smtClean="0"/>
              <a:t>Être le prochain de l’autre…</a:t>
            </a:r>
          </a:p>
        </p:txBody>
      </p:sp>
      <p:sp>
        <p:nvSpPr>
          <p:cNvPr id="8" name="ZoneTexte 7"/>
          <p:cNvSpPr txBox="1"/>
          <p:nvPr/>
        </p:nvSpPr>
        <p:spPr>
          <a:xfrm>
            <a:off x="1763688" y="908720"/>
            <a:ext cx="3312368" cy="307777"/>
          </a:xfrm>
          <a:prstGeom prst="rect">
            <a:avLst/>
          </a:prstGeom>
          <a:noFill/>
        </p:spPr>
        <p:txBody>
          <a:bodyPr wrap="square" rtlCol="0">
            <a:spAutoFit/>
          </a:bodyPr>
          <a:lstStyle/>
          <a:p>
            <a:r>
              <a:rPr lang="fr-FR" sz="1400" dirty="0" smtClean="0">
                <a:solidFill>
                  <a:srgbClr val="FFFF00"/>
                </a:solidFill>
              </a:rPr>
              <a:t>Par une attention, une présence…</a:t>
            </a:r>
            <a:endParaRPr lang="fr-FR" sz="1400" dirty="0">
              <a:solidFill>
                <a:srgbClr val="FFFF00"/>
              </a:solidFill>
            </a:endParaRPr>
          </a:p>
        </p:txBody>
      </p:sp>
      <p:pic>
        <p:nvPicPr>
          <p:cNvPr id="3077" name="Picture 5" descr="\\srv-admin\catherine$\Bureau\29 novembre\Capture10.PNG"/>
          <p:cNvPicPr>
            <a:picLocks noChangeAspect="1" noChangeArrowheads="1"/>
          </p:cNvPicPr>
          <p:nvPr/>
        </p:nvPicPr>
        <p:blipFill>
          <a:blip r:embed="rId6" cstate="print"/>
          <a:srcRect/>
          <a:stretch>
            <a:fillRect/>
          </a:stretch>
        </p:blipFill>
        <p:spPr bwMode="auto">
          <a:xfrm>
            <a:off x="1259632" y="2204864"/>
            <a:ext cx="1076325" cy="981075"/>
          </a:xfrm>
          <a:prstGeom prst="rect">
            <a:avLst/>
          </a:prstGeom>
          <a:noFill/>
        </p:spPr>
      </p:pic>
      <p:pic>
        <p:nvPicPr>
          <p:cNvPr id="3078" name="Picture 6" descr="\\srv-admin\catherine$\Bureau\29 novembre\Capture11.PNG"/>
          <p:cNvPicPr>
            <a:picLocks noChangeAspect="1" noChangeArrowheads="1"/>
          </p:cNvPicPr>
          <p:nvPr/>
        </p:nvPicPr>
        <p:blipFill>
          <a:blip r:embed="rId7" cstate="print"/>
          <a:srcRect/>
          <a:stretch>
            <a:fillRect/>
          </a:stretch>
        </p:blipFill>
        <p:spPr bwMode="auto">
          <a:xfrm>
            <a:off x="2555776" y="3861048"/>
            <a:ext cx="1047750" cy="914400"/>
          </a:xfrm>
          <a:prstGeom prst="rect">
            <a:avLst/>
          </a:prstGeom>
          <a:noFill/>
        </p:spPr>
      </p:pic>
      <p:pic>
        <p:nvPicPr>
          <p:cNvPr id="3079" name="Picture 7" descr="\\srv-admin\catherine$\Bureau\29 novembre\Capture12.PNG"/>
          <p:cNvPicPr>
            <a:picLocks noChangeAspect="1" noChangeArrowheads="1"/>
          </p:cNvPicPr>
          <p:nvPr/>
        </p:nvPicPr>
        <p:blipFill>
          <a:blip r:embed="rId8" cstate="print"/>
          <a:srcRect/>
          <a:stretch>
            <a:fillRect/>
          </a:stretch>
        </p:blipFill>
        <p:spPr bwMode="auto">
          <a:xfrm>
            <a:off x="3707904" y="5373216"/>
            <a:ext cx="1114425" cy="1104900"/>
          </a:xfrm>
          <a:prstGeom prst="rect">
            <a:avLst/>
          </a:prstGeom>
          <a:noFill/>
        </p:spPr>
      </p:pic>
      <p:sp>
        <p:nvSpPr>
          <p:cNvPr id="14" name="Rectangle à coins arrondis 13"/>
          <p:cNvSpPr/>
          <p:nvPr/>
        </p:nvSpPr>
        <p:spPr>
          <a:xfrm>
            <a:off x="2987824" y="2348880"/>
            <a:ext cx="5904656" cy="1008112"/>
          </a:xfrm>
          <a:prstGeom prst="wedgeRoundRectCallout">
            <a:avLst>
              <a:gd name="adj1" fmla="val -57952"/>
              <a:gd name="adj2" fmla="val -17041"/>
              <a:gd name="adj3" fmla="val 16667"/>
            </a:avLst>
          </a:prstGeom>
        </p:spPr>
        <p:style>
          <a:lnRef idx="0">
            <a:schemeClr val="accent6"/>
          </a:lnRef>
          <a:fillRef idx="3">
            <a:schemeClr val="accent6"/>
          </a:fillRef>
          <a:effectRef idx="3">
            <a:schemeClr val="accent6"/>
          </a:effectRef>
          <a:fontRef idx="minor">
            <a:schemeClr val="lt1"/>
          </a:fontRef>
        </p:style>
        <p:txBody>
          <a:bodyPr rtlCol="0" anchor="t"/>
          <a:lstStyle/>
          <a:p>
            <a:r>
              <a:rPr lang="fr-FR" sz="2000" b="1" dirty="0" smtClean="0"/>
              <a:t>Une proximité qui permette de découvrir la présence de Dieu au cœur de nos villes…</a:t>
            </a:r>
            <a:endParaRPr lang="fr-FR" sz="2000" b="1" dirty="0"/>
          </a:p>
        </p:txBody>
      </p:sp>
      <p:sp>
        <p:nvSpPr>
          <p:cNvPr id="15" name="ZoneTexte 14"/>
          <p:cNvSpPr txBox="1"/>
          <p:nvPr/>
        </p:nvSpPr>
        <p:spPr>
          <a:xfrm>
            <a:off x="2987824" y="2996952"/>
            <a:ext cx="5832648" cy="307777"/>
          </a:xfrm>
          <a:prstGeom prst="rect">
            <a:avLst/>
          </a:prstGeom>
          <a:noFill/>
        </p:spPr>
        <p:txBody>
          <a:bodyPr wrap="square" rtlCol="0">
            <a:spAutoFit/>
          </a:bodyPr>
          <a:lstStyle/>
          <a:p>
            <a:r>
              <a:rPr lang="fr-FR" sz="1400" dirty="0" smtClean="0">
                <a:solidFill>
                  <a:srgbClr val="FFFF00"/>
                </a:solidFill>
              </a:rPr>
              <a:t>Que nous ayons un regard de foi…</a:t>
            </a:r>
            <a:endParaRPr lang="fr-FR" sz="1400" dirty="0">
              <a:solidFill>
                <a:srgbClr val="FFFF00"/>
              </a:solidFill>
            </a:endParaRPr>
          </a:p>
        </p:txBody>
      </p:sp>
      <p:sp>
        <p:nvSpPr>
          <p:cNvPr id="17" name="Rectangle à coins arrondis 16"/>
          <p:cNvSpPr/>
          <p:nvPr/>
        </p:nvSpPr>
        <p:spPr>
          <a:xfrm>
            <a:off x="3995936" y="3861048"/>
            <a:ext cx="4824536" cy="1008112"/>
          </a:xfrm>
          <a:prstGeom prst="wedgeRoundRectCallout">
            <a:avLst>
              <a:gd name="adj1" fmla="val -57952"/>
              <a:gd name="adj2" fmla="val -17041"/>
              <a:gd name="adj3" fmla="val 16667"/>
            </a:avLst>
          </a:prstGeom>
        </p:spPr>
        <p:style>
          <a:lnRef idx="0">
            <a:schemeClr val="accent6"/>
          </a:lnRef>
          <a:fillRef idx="3">
            <a:schemeClr val="accent6"/>
          </a:fillRef>
          <a:effectRef idx="3">
            <a:schemeClr val="accent6"/>
          </a:effectRef>
          <a:fontRef idx="minor">
            <a:schemeClr val="lt1"/>
          </a:fontRef>
        </p:style>
        <p:txBody>
          <a:bodyPr rtlCol="0" anchor="t"/>
          <a:lstStyle/>
          <a:p>
            <a:r>
              <a:rPr lang="fr-FR" sz="2000" b="1" dirty="0" smtClean="0"/>
              <a:t>Multiplier les communautés ecclésiales de proximité…</a:t>
            </a:r>
          </a:p>
          <a:p>
            <a:pPr algn="ctr"/>
            <a:endParaRPr lang="fr-FR" sz="1200" b="1" dirty="0"/>
          </a:p>
        </p:txBody>
      </p:sp>
      <p:sp>
        <p:nvSpPr>
          <p:cNvPr id="18" name="ZoneTexte 17"/>
          <p:cNvSpPr txBox="1"/>
          <p:nvPr/>
        </p:nvSpPr>
        <p:spPr>
          <a:xfrm>
            <a:off x="4196958" y="4509120"/>
            <a:ext cx="4623514" cy="307777"/>
          </a:xfrm>
          <a:prstGeom prst="rect">
            <a:avLst/>
          </a:prstGeom>
          <a:noFill/>
        </p:spPr>
        <p:txBody>
          <a:bodyPr wrap="square" rtlCol="0">
            <a:spAutoFit/>
          </a:bodyPr>
          <a:lstStyle/>
          <a:p>
            <a:r>
              <a:rPr lang="fr-FR" sz="1400" dirty="0" smtClean="0">
                <a:solidFill>
                  <a:srgbClr val="FFFF00"/>
                </a:solidFill>
              </a:rPr>
              <a:t>Proposer ….</a:t>
            </a:r>
            <a:endParaRPr lang="fr-FR" sz="1400" dirty="0">
              <a:solidFill>
                <a:srgbClr val="FFFF00"/>
              </a:solidFill>
            </a:endParaRPr>
          </a:p>
        </p:txBody>
      </p:sp>
      <p:sp>
        <p:nvSpPr>
          <p:cNvPr id="20" name="Rectangle à coins arrondis 19"/>
          <p:cNvSpPr/>
          <p:nvPr/>
        </p:nvSpPr>
        <p:spPr>
          <a:xfrm>
            <a:off x="5220072" y="5445224"/>
            <a:ext cx="3744416" cy="1008112"/>
          </a:xfrm>
          <a:prstGeom prst="wedgeRoundRectCallout">
            <a:avLst>
              <a:gd name="adj1" fmla="val -57952"/>
              <a:gd name="adj2" fmla="val -17041"/>
              <a:gd name="adj3" fmla="val 16667"/>
            </a:avLst>
          </a:prstGeom>
        </p:spPr>
        <p:style>
          <a:lnRef idx="0">
            <a:schemeClr val="accent6"/>
          </a:lnRef>
          <a:fillRef idx="3">
            <a:schemeClr val="accent6"/>
          </a:fillRef>
          <a:effectRef idx="3">
            <a:schemeClr val="accent6"/>
          </a:effectRef>
          <a:fontRef idx="minor">
            <a:schemeClr val="lt1"/>
          </a:fontRef>
        </p:style>
        <p:txBody>
          <a:bodyPr rtlCol="0" anchor="t"/>
          <a:lstStyle/>
          <a:p>
            <a:r>
              <a:rPr lang="fr-FR" sz="2000" b="1" dirty="0" smtClean="0"/>
              <a:t>Inscrire la proximité dans nos décisions pastorales…</a:t>
            </a:r>
          </a:p>
          <a:p>
            <a:pPr algn="ctr"/>
            <a:endParaRPr lang="fr-FR" sz="1200" b="1" dirty="0"/>
          </a:p>
        </p:txBody>
      </p:sp>
      <p:sp>
        <p:nvSpPr>
          <p:cNvPr id="21" name="ZoneTexte 20"/>
          <p:cNvSpPr txBox="1"/>
          <p:nvPr/>
        </p:nvSpPr>
        <p:spPr>
          <a:xfrm>
            <a:off x="5376089" y="6093296"/>
            <a:ext cx="3588399" cy="307777"/>
          </a:xfrm>
          <a:prstGeom prst="rect">
            <a:avLst/>
          </a:prstGeom>
          <a:noFill/>
        </p:spPr>
        <p:txBody>
          <a:bodyPr wrap="square" rtlCol="0">
            <a:spAutoFit/>
          </a:bodyPr>
          <a:lstStyle/>
          <a:p>
            <a:r>
              <a:rPr lang="fr-FR" sz="1400" dirty="0" smtClean="0">
                <a:solidFill>
                  <a:srgbClr val="FFFF00"/>
                </a:solidFill>
              </a:rPr>
              <a:t>Rejoindre les périphéries ….</a:t>
            </a:r>
            <a:endParaRPr lang="fr-FR" sz="1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500"/>
                                        <p:tgtEl>
                                          <p:spTgt spid="3074"/>
                                        </p:tgtEl>
                                        <p:attrNameLst>
                                          <p:attrName>ppt_x</p:attrName>
                                        </p:attrNameLst>
                                      </p:cBhvr>
                                      <p:tavLst>
                                        <p:tav tm="0">
                                          <p:val>
                                            <p:strVal val="ppt_x"/>
                                          </p:val>
                                        </p:tav>
                                        <p:tav tm="100000">
                                          <p:val>
                                            <p:strVal val="1+ppt_w/2"/>
                                          </p:val>
                                        </p:tav>
                                      </p:tavLst>
                                    </p:anim>
                                    <p:anim calcmode="lin" valueType="num">
                                      <p:cBhvr additive="base">
                                        <p:cTn id="7" dur="500"/>
                                        <p:tgtEl>
                                          <p:spTgt spid="3074"/>
                                        </p:tgtEl>
                                        <p:attrNameLst>
                                          <p:attrName>ppt_y</p:attrName>
                                        </p:attrNameLst>
                                      </p:cBhvr>
                                      <p:tavLst>
                                        <p:tav tm="0">
                                          <p:val>
                                            <p:strVal val="ppt_y"/>
                                          </p:val>
                                        </p:tav>
                                        <p:tav tm="100000">
                                          <p:val>
                                            <p:strVal val="0-ppt_h/2"/>
                                          </p:val>
                                        </p:tav>
                                      </p:tavLst>
                                    </p:anim>
                                    <p:set>
                                      <p:cBhvr>
                                        <p:cTn id="8" dur="1" fill="hold">
                                          <p:stCondLst>
                                            <p:cond delay="499"/>
                                          </p:stCondLst>
                                        </p:cTn>
                                        <p:tgtEl>
                                          <p:spTgt spid="3074"/>
                                        </p:tgtEl>
                                        <p:attrNameLst>
                                          <p:attrName>style.visibility</p:attrName>
                                        </p:attrNameLst>
                                      </p:cBhvr>
                                      <p:to>
                                        <p:strVal val="hidden"/>
                                      </p:to>
                                    </p:set>
                                  </p:childTnLst>
                                </p:cTn>
                              </p:par>
                              <p:par>
                                <p:cTn id="9" presetID="2" presetClass="entr" presetSubtype="3" fill="hold" nodeType="withEffect">
                                  <p:stCondLst>
                                    <p:cond delay="0"/>
                                  </p:stCondLst>
                                  <p:childTnLst>
                                    <p:set>
                                      <p:cBhvr>
                                        <p:cTn id="10" dur="1" fill="hold">
                                          <p:stCondLst>
                                            <p:cond delay="0"/>
                                          </p:stCondLst>
                                        </p:cTn>
                                        <p:tgtEl>
                                          <p:spTgt spid="3075"/>
                                        </p:tgtEl>
                                        <p:attrNameLst>
                                          <p:attrName>style.visibility</p:attrName>
                                        </p:attrNameLst>
                                      </p:cBhvr>
                                      <p:to>
                                        <p:strVal val="visible"/>
                                      </p:to>
                                    </p:set>
                                    <p:anim calcmode="lin" valueType="num">
                                      <p:cBhvr additive="base">
                                        <p:cTn id="11" dur="500" fill="hold"/>
                                        <p:tgtEl>
                                          <p:spTgt spid="3075"/>
                                        </p:tgtEl>
                                        <p:attrNameLst>
                                          <p:attrName>ppt_x</p:attrName>
                                        </p:attrNameLst>
                                      </p:cBhvr>
                                      <p:tavLst>
                                        <p:tav tm="0">
                                          <p:val>
                                            <p:strVal val="1+#ppt_w/2"/>
                                          </p:val>
                                        </p:tav>
                                        <p:tav tm="100000">
                                          <p:val>
                                            <p:strVal val="#ppt_x"/>
                                          </p:val>
                                        </p:tav>
                                      </p:tavLst>
                                    </p:anim>
                                    <p:anim calcmode="lin" valueType="num">
                                      <p:cBhvr additive="base">
                                        <p:cTn id="12" dur="500" fill="hold"/>
                                        <p:tgtEl>
                                          <p:spTgt spid="3075"/>
                                        </p:tgtEl>
                                        <p:attrNameLst>
                                          <p:attrName>ppt_y</p:attrName>
                                        </p:attrNameLst>
                                      </p:cBhvr>
                                      <p:tavLst>
                                        <p:tav tm="0">
                                          <p:val>
                                            <p:strVal val="0-#ppt_h/2"/>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fade">
                                      <p:cBhvr>
                                        <p:cTn id="15" dur="1000"/>
                                        <p:tgtEl>
                                          <p:spTgt spid="307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8"/>
                                        </p:tgtEl>
                                        <p:attrNameLst>
                                          <p:attrName>style.visibility</p:attrName>
                                        </p:attrNameLst>
                                      </p:cBhvr>
                                      <p:to>
                                        <p:strVal val="visible"/>
                                      </p:to>
                                    </p:set>
                                    <p:anim calcmode="discrete" valueType="clr">
                                      <p:cBhvr override="childStyle">
                                        <p:cTn id="23"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8"/>
                                        </p:tgtEl>
                                        <p:attrNameLst>
                                          <p:attrName>fillcolor</p:attrName>
                                        </p:attrNameLst>
                                      </p:cBhvr>
                                      <p:tavLst>
                                        <p:tav tm="0">
                                          <p:val>
                                            <p:clrVal>
                                              <a:schemeClr val="accent2"/>
                                            </p:clrVal>
                                          </p:val>
                                        </p:tav>
                                        <p:tav tm="50000">
                                          <p:val>
                                            <p:clrVal>
                                              <a:schemeClr val="hlink"/>
                                            </p:clrVal>
                                          </p:val>
                                        </p:tav>
                                      </p:tavLst>
                                    </p:anim>
                                    <p:set>
                                      <p:cBhvr>
                                        <p:cTn id="25" dur="80"/>
                                        <p:tgtEl>
                                          <p:spTgt spid="8"/>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77"/>
                                        </p:tgtEl>
                                        <p:attrNameLst>
                                          <p:attrName>style.visibility</p:attrName>
                                        </p:attrNameLst>
                                      </p:cBhvr>
                                      <p:to>
                                        <p:strVal val="visible"/>
                                      </p:to>
                                    </p:set>
                                    <p:animEffect transition="in" filter="fade">
                                      <p:cBhvr>
                                        <p:cTn id="30" dur="1000"/>
                                        <p:tgtEl>
                                          <p:spTgt spid="307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1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5"/>
                                        </p:tgtEl>
                                        <p:attrNameLst>
                                          <p:attrName>style.visibility</p:attrName>
                                        </p:attrNameLst>
                                      </p:cBhvr>
                                      <p:to>
                                        <p:strVal val="visible"/>
                                      </p:to>
                                    </p:set>
                                    <p:anim calcmode="discrete" valueType="clr">
                                      <p:cBhvr override="childStyle">
                                        <p:cTn id="38"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5"/>
                                        </p:tgtEl>
                                        <p:attrNameLst>
                                          <p:attrName>fillcolor</p:attrName>
                                        </p:attrNameLst>
                                      </p:cBhvr>
                                      <p:tavLst>
                                        <p:tav tm="0">
                                          <p:val>
                                            <p:clrVal>
                                              <a:schemeClr val="accent2"/>
                                            </p:clrVal>
                                          </p:val>
                                        </p:tav>
                                        <p:tav tm="50000">
                                          <p:val>
                                            <p:clrVal>
                                              <a:schemeClr val="hlink"/>
                                            </p:clrVal>
                                          </p:val>
                                        </p:tav>
                                      </p:tavLst>
                                    </p:anim>
                                    <p:set>
                                      <p:cBhvr>
                                        <p:cTn id="40" dur="80"/>
                                        <p:tgtEl>
                                          <p:spTgt spid="15"/>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078"/>
                                        </p:tgtEl>
                                        <p:attrNameLst>
                                          <p:attrName>style.visibility</p:attrName>
                                        </p:attrNameLst>
                                      </p:cBhvr>
                                      <p:to>
                                        <p:strVal val="visible"/>
                                      </p:to>
                                    </p:set>
                                    <p:animEffect transition="in" filter="fade">
                                      <p:cBhvr>
                                        <p:cTn id="45" dur="1000"/>
                                        <p:tgtEl>
                                          <p:spTgt spid="307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grpId="0" nodeType="clickEffect">
                                  <p:stCondLst>
                                    <p:cond delay="0"/>
                                  </p:stCondLst>
                                  <p:iterate type="lt">
                                    <p:tmPct val="50000"/>
                                  </p:iterate>
                                  <p:childTnLst>
                                    <p:set>
                                      <p:cBhvr>
                                        <p:cTn id="52" dur="1" fill="hold">
                                          <p:stCondLst>
                                            <p:cond delay="0"/>
                                          </p:stCondLst>
                                        </p:cTn>
                                        <p:tgtEl>
                                          <p:spTgt spid="18"/>
                                        </p:tgtEl>
                                        <p:attrNameLst>
                                          <p:attrName>style.visibility</p:attrName>
                                        </p:attrNameLst>
                                      </p:cBhvr>
                                      <p:to>
                                        <p:strVal val="visible"/>
                                      </p:to>
                                    </p:set>
                                    <p:anim calcmode="discrete" valueType="clr">
                                      <p:cBhvr override="childStyle">
                                        <p:cTn id="53"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18"/>
                                        </p:tgtEl>
                                        <p:attrNameLst>
                                          <p:attrName>fillcolor</p:attrName>
                                        </p:attrNameLst>
                                      </p:cBhvr>
                                      <p:tavLst>
                                        <p:tav tm="0">
                                          <p:val>
                                            <p:clrVal>
                                              <a:schemeClr val="accent2"/>
                                            </p:clrVal>
                                          </p:val>
                                        </p:tav>
                                        <p:tav tm="50000">
                                          <p:val>
                                            <p:clrVal>
                                              <a:schemeClr val="hlink"/>
                                            </p:clrVal>
                                          </p:val>
                                        </p:tav>
                                      </p:tavLst>
                                    </p:anim>
                                    <p:set>
                                      <p:cBhvr>
                                        <p:cTn id="55" dur="80"/>
                                        <p:tgtEl>
                                          <p:spTgt spid="18"/>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079"/>
                                        </p:tgtEl>
                                        <p:attrNameLst>
                                          <p:attrName>style.visibility</p:attrName>
                                        </p:attrNameLst>
                                      </p:cBhvr>
                                      <p:to>
                                        <p:strVal val="visible"/>
                                      </p:to>
                                    </p:set>
                                    <p:animEffect transition="in" filter="fade">
                                      <p:cBhvr>
                                        <p:cTn id="60" dur="1000"/>
                                        <p:tgtEl>
                                          <p:spTgt spid="307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fade">
                                      <p:cBhvr>
                                        <p:cTn id="63" dur="1000"/>
                                        <p:tgtEl>
                                          <p:spTgt spid="20"/>
                                        </p:tgtEl>
                                      </p:cBhvr>
                                    </p:animEffec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grpId="0" nodeType="clickEffect">
                                  <p:stCondLst>
                                    <p:cond delay="0"/>
                                  </p:stCondLst>
                                  <p:iterate type="lt">
                                    <p:tmPct val="50000"/>
                                  </p:iterate>
                                  <p:childTnLst>
                                    <p:set>
                                      <p:cBhvr>
                                        <p:cTn id="67" dur="1" fill="hold">
                                          <p:stCondLst>
                                            <p:cond delay="0"/>
                                          </p:stCondLst>
                                        </p:cTn>
                                        <p:tgtEl>
                                          <p:spTgt spid="21"/>
                                        </p:tgtEl>
                                        <p:attrNameLst>
                                          <p:attrName>style.visibility</p:attrName>
                                        </p:attrNameLst>
                                      </p:cBhvr>
                                      <p:to>
                                        <p:strVal val="visible"/>
                                      </p:to>
                                    </p:set>
                                    <p:anim calcmode="discrete" valueType="clr">
                                      <p:cBhvr override="childStyle">
                                        <p:cTn id="68"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21"/>
                                        </p:tgtEl>
                                        <p:attrNameLst>
                                          <p:attrName>fillcolor</p:attrName>
                                        </p:attrNameLst>
                                      </p:cBhvr>
                                      <p:tavLst>
                                        <p:tav tm="0">
                                          <p:val>
                                            <p:clrVal>
                                              <a:schemeClr val="accent2"/>
                                            </p:clrVal>
                                          </p:val>
                                        </p:tav>
                                        <p:tav tm="50000">
                                          <p:val>
                                            <p:clrVal>
                                              <a:schemeClr val="hlink"/>
                                            </p:clrVal>
                                          </p:val>
                                        </p:tav>
                                      </p:tavLst>
                                    </p:anim>
                                    <p:set>
                                      <p:cBhvr>
                                        <p:cTn id="70" dur="80"/>
                                        <p:tgtEl>
                                          <p:spTgt spid="2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animBg="1"/>
      <p:bldP spid="15" grpId="0"/>
      <p:bldP spid="17" grpId="0" animBg="1"/>
      <p:bldP spid="18" grpId="0"/>
      <p:bldP spid="20" grpId="0" animBg="1"/>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rv-admin\catherine$\Bureau\29 novembre\Capture7.PNG"/>
          <p:cNvPicPr>
            <a:picLocks noChangeAspect="1" noChangeArrowheads="1"/>
          </p:cNvPicPr>
          <p:nvPr/>
        </p:nvPicPr>
        <p:blipFill>
          <a:blip r:embed="rId3" cstate="print"/>
          <a:srcRect/>
          <a:stretch>
            <a:fillRect/>
          </a:stretch>
        </p:blipFill>
        <p:spPr bwMode="auto">
          <a:xfrm>
            <a:off x="0" y="176195"/>
            <a:ext cx="9143999" cy="6505611"/>
          </a:xfrm>
          <a:prstGeom prst="rect">
            <a:avLst/>
          </a:prstGeom>
          <a:ln>
            <a:noFill/>
          </a:ln>
          <a:effectLst>
            <a:softEdge rad="112500"/>
          </a:effectLst>
        </p:spPr>
      </p:pic>
      <p:sp>
        <p:nvSpPr>
          <p:cNvPr id="7" name="Rectangle à coins arrondis 6"/>
          <p:cNvSpPr/>
          <p:nvPr/>
        </p:nvSpPr>
        <p:spPr>
          <a:xfrm>
            <a:off x="1691680" y="548680"/>
            <a:ext cx="3456384" cy="1008112"/>
          </a:xfrm>
          <a:prstGeom prst="wedgeRoundRectCallout">
            <a:avLst>
              <a:gd name="adj1" fmla="val -57952"/>
              <a:gd name="adj2" fmla="val -17041"/>
              <a:gd name="adj3" fmla="val 16667"/>
            </a:avLst>
          </a:prstGeom>
        </p:spPr>
        <p:style>
          <a:lnRef idx="0">
            <a:schemeClr val="accent3"/>
          </a:lnRef>
          <a:fillRef idx="3">
            <a:schemeClr val="accent3"/>
          </a:fillRef>
          <a:effectRef idx="3">
            <a:schemeClr val="accent3"/>
          </a:effectRef>
          <a:fontRef idx="minor">
            <a:schemeClr val="lt1"/>
          </a:fontRef>
        </p:style>
        <p:txBody>
          <a:bodyPr rtlCol="0" anchor="t"/>
          <a:lstStyle/>
          <a:p>
            <a:r>
              <a:rPr lang="fr-FR" b="1" dirty="0" smtClean="0"/>
              <a:t>Les enfants…</a:t>
            </a:r>
          </a:p>
          <a:p>
            <a:pPr algn="ctr"/>
            <a:endParaRPr lang="fr-FR" sz="1200" b="1" dirty="0"/>
          </a:p>
        </p:txBody>
      </p:sp>
      <p:sp>
        <p:nvSpPr>
          <p:cNvPr id="8" name="ZoneTexte 7"/>
          <p:cNvSpPr txBox="1"/>
          <p:nvPr/>
        </p:nvSpPr>
        <p:spPr>
          <a:xfrm>
            <a:off x="1763688" y="908720"/>
            <a:ext cx="3312368" cy="307777"/>
          </a:xfrm>
          <a:prstGeom prst="rect">
            <a:avLst/>
          </a:prstGeom>
          <a:noFill/>
        </p:spPr>
        <p:txBody>
          <a:bodyPr wrap="square" rtlCol="0">
            <a:spAutoFit/>
          </a:bodyPr>
          <a:lstStyle/>
          <a:p>
            <a:r>
              <a:rPr lang="fr-FR" sz="1400" dirty="0" smtClean="0">
                <a:solidFill>
                  <a:srgbClr val="FFFF00"/>
                </a:solidFill>
              </a:rPr>
              <a:t>De leur faire découvrir ….</a:t>
            </a:r>
            <a:endParaRPr lang="fr-FR" sz="1400" dirty="0">
              <a:solidFill>
                <a:srgbClr val="FFFF00"/>
              </a:solidFill>
            </a:endParaRPr>
          </a:p>
        </p:txBody>
      </p:sp>
      <p:sp>
        <p:nvSpPr>
          <p:cNvPr id="14" name="Rectangle à coins arrondis 13"/>
          <p:cNvSpPr/>
          <p:nvPr/>
        </p:nvSpPr>
        <p:spPr>
          <a:xfrm>
            <a:off x="2699792" y="1916832"/>
            <a:ext cx="3672408" cy="1008112"/>
          </a:xfrm>
          <a:prstGeom prst="wedgeRoundRectCallout">
            <a:avLst>
              <a:gd name="adj1" fmla="val -57952"/>
              <a:gd name="adj2" fmla="val -17041"/>
              <a:gd name="adj3" fmla="val 16667"/>
            </a:avLst>
          </a:prstGeom>
        </p:spPr>
        <p:style>
          <a:lnRef idx="0">
            <a:schemeClr val="accent3"/>
          </a:lnRef>
          <a:fillRef idx="3">
            <a:schemeClr val="accent3"/>
          </a:fillRef>
          <a:effectRef idx="3">
            <a:schemeClr val="accent3"/>
          </a:effectRef>
          <a:fontRef idx="minor">
            <a:schemeClr val="lt1"/>
          </a:fontRef>
        </p:style>
        <p:txBody>
          <a:bodyPr rtlCol="0" anchor="t"/>
          <a:lstStyle/>
          <a:p>
            <a:r>
              <a:rPr lang="fr-FR" b="1" dirty="0" smtClean="0"/>
              <a:t>Les adolescents…</a:t>
            </a:r>
            <a:endParaRPr lang="fr-FR" sz="1200" b="1" dirty="0"/>
          </a:p>
        </p:txBody>
      </p:sp>
      <p:sp>
        <p:nvSpPr>
          <p:cNvPr id="15" name="ZoneTexte 14"/>
          <p:cNvSpPr txBox="1"/>
          <p:nvPr/>
        </p:nvSpPr>
        <p:spPr>
          <a:xfrm>
            <a:off x="2843808" y="2420888"/>
            <a:ext cx="3312368" cy="307777"/>
          </a:xfrm>
          <a:prstGeom prst="rect">
            <a:avLst/>
          </a:prstGeom>
          <a:noFill/>
        </p:spPr>
        <p:txBody>
          <a:bodyPr wrap="square" rtlCol="0">
            <a:spAutoFit/>
          </a:bodyPr>
          <a:lstStyle/>
          <a:p>
            <a:r>
              <a:rPr lang="fr-FR" sz="1400" dirty="0" smtClean="0">
                <a:solidFill>
                  <a:srgbClr val="FFFF00"/>
                </a:solidFill>
              </a:rPr>
              <a:t>De les encourager à participer …..</a:t>
            </a:r>
            <a:endParaRPr lang="fr-FR" sz="1400" dirty="0">
              <a:solidFill>
                <a:srgbClr val="FFFF00"/>
              </a:solidFill>
            </a:endParaRPr>
          </a:p>
        </p:txBody>
      </p:sp>
      <p:sp>
        <p:nvSpPr>
          <p:cNvPr id="17" name="Rectangle à coins arrondis 16"/>
          <p:cNvSpPr/>
          <p:nvPr/>
        </p:nvSpPr>
        <p:spPr>
          <a:xfrm>
            <a:off x="3347864" y="3212976"/>
            <a:ext cx="3528392" cy="1008112"/>
          </a:xfrm>
          <a:prstGeom prst="wedgeRoundRectCallout">
            <a:avLst>
              <a:gd name="adj1" fmla="val -57952"/>
              <a:gd name="adj2" fmla="val -17041"/>
              <a:gd name="adj3" fmla="val 16667"/>
            </a:avLst>
          </a:prstGeom>
        </p:spPr>
        <p:style>
          <a:lnRef idx="0">
            <a:schemeClr val="accent3"/>
          </a:lnRef>
          <a:fillRef idx="3">
            <a:schemeClr val="accent3"/>
          </a:fillRef>
          <a:effectRef idx="3">
            <a:schemeClr val="accent3"/>
          </a:effectRef>
          <a:fontRef idx="minor">
            <a:schemeClr val="lt1"/>
          </a:fontRef>
        </p:style>
        <p:txBody>
          <a:bodyPr rtlCol="0" anchor="t"/>
          <a:lstStyle/>
          <a:p>
            <a:r>
              <a:rPr lang="fr-FR" b="1" dirty="0" smtClean="0"/>
              <a:t>Les jeunes…</a:t>
            </a:r>
            <a:endParaRPr lang="fr-FR" sz="1200" b="1" dirty="0"/>
          </a:p>
        </p:txBody>
      </p:sp>
      <p:sp>
        <p:nvSpPr>
          <p:cNvPr id="18" name="ZoneTexte 17"/>
          <p:cNvSpPr txBox="1"/>
          <p:nvPr/>
        </p:nvSpPr>
        <p:spPr>
          <a:xfrm>
            <a:off x="3491880" y="3717032"/>
            <a:ext cx="2751306" cy="307777"/>
          </a:xfrm>
          <a:prstGeom prst="rect">
            <a:avLst/>
          </a:prstGeom>
          <a:noFill/>
        </p:spPr>
        <p:txBody>
          <a:bodyPr wrap="square" rtlCol="0">
            <a:spAutoFit/>
          </a:bodyPr>
          <a:lstStyle/>
          <a:p>
            <a:r>
              <a:rPr lang="fr-FR" sz="1400" dirty="0" smtClean="0">
                <a:solidFill>
                  <a:srgbClr val="FFFF00"/>
                </a:solidFill>
              </a:rPr>
              <a:t>En leur permettant…</a:t>
            </a:r>
            <a:endParaRPr lang="fr-FR" sz="1400" dirty="0">
              <a:solidFill>
                <a:srgbClr val="FFFF00"/>
              </a:solidFill>
            </a:endParaRPr>
          </a:p>
        </p:txBody>
      </p:sp>
      <p:sp>
        <p:nvSpPr>
          <p:cNvPr id="20" name="Rectangle à coins arrondis 19"/>
          <p:cNvSpPr/>
          <p:nvPr/>
        </p:nvSpPr>
        <p:spPr>
          <a:xfrm>
            <a:off x="4211960" y="4437112"/>
            <a:ext cx="3744416" cy="1008112"/>
          </a:xfrm>
          <a:prstGeom prst="wedgeRoundRectCallout">
            <a:avLst>
              <a:gd name="adj1" fmla="val -57952"/>
              <a:gd name="adj2" fmla="val -17041"/>
              <a:gd name="adj3" fmla="val 16667"/>
            </a:avLst>
          </a:prstGeom>
        </p:spPr>
        <p:style>
          <a:lnRef idx="0">
            <a:schemeClr val="accent3"/>
          </a:lnRef>
          <a:fillRef idx="3">
            <a:schemeClr val="accent3"/>
          </a:fillRef>
          <a:effectRef idx="3">
            <a:schemeClr val="accent3"/>
          </a:effectRef>
          <a:fontRef idx="minor">
            <a:schemeClr val="lt1"/>
          </a:fontRef>
        </p:style>
        <p:txBody>
          <a:bodyPr rtlCol="0" anchor="t"/>
          <a:lstStyle/>
          <a:p>
            <a:r>
              <a:rPr lang="fr-FR" b="1" dirty="0" smtClean="0"/>
              <a:t>L’enseignement catholique…</a:t>
            </a:r>
          </a:p>
          <a:p>
            <a:pPr algn="ctr"/>
            <a:endParaRPr lang="fr-FR" sz="1200" b="1" dirty="0"/>
          </a:p>
        </p:txBody>
      </p:sp>
      <p:sp>
        <p:nvSpPr>
          <p:cNvPr id="21" name="ZoneTexte 20"/>
          <p:cNvSpPr txBox="1"/>
          <p:nvPr/>
        </p:nvSpPr>
        <p:spPr>
          <a:xfrm>
            <a:off x="4355976" y="4869160"/>
            <a:ext cx="3588399" cy="307777"/>
          </a:xfrm>
          <a:prstGeom prst="rect">
            <a:avLst/>
          </a:prstGeom>
          <a:noFill/>
        </p:spPr>
        <p:txBody>
          <a:bodyPr wrap="square" rtlCol="0">
            <a:spAutoFit/>
          </a:bodyPr>
          <a:lstStyle/>
          <a:p>
            <a:r>
              <a:rPr lang="fr-FR" sz="1400" dirty="0" smtClean="0">
                <a:solidFill>
                  <a:srgbClr val="FFFF00"/>
                </a:solidFill>
              </a:rPr>
              <a:t>Développer  ….</a:t>
            </a:r>
            <a:endParaRPr lang="fr-FR" sz="1400" dirty="0">
              <a:solidFill>
                <a:srgbClr val="FFFF00"/>
              </a:solidFill>
            </a:endParaRPr>
          </a:p>
        </p:txBody>
      </p:sp>
      <p:pic>
        <p:nvPicPr>
          <p:cNvPr id="4099" name="Picture 3" descr="\\srv-admin\catherine$\Bureau\29 novembre\Capture71.PNG"/>
          <p:cNvPicPr>
            <a:picLocks noChangeAspect="1" noChangeArrowheads="1"/>
          </p:cNvPicPr>
          <p:nvPr/>
        </p:nvPicPr>
        <p:blipFill>
          <a:blip r:embed="rId4" cstate="print"/>
          <a:srcRect/>
          <a:stretch>
            <a:fillRect/>
          </a:stretch>
        </p:blipFill>
        <p:spPr bwMode="auto">
          <a:xfrm>
            <a:off x="6300192" y="1"/>
            <a:ext cx="2843808" cy="21405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2">
            <a:schemeClr val="accent3"/>
          </a:lnRef>
          <a:fillRef idx="1">
            <a:schemeClr val="lt1"/>
          </a:fillRef>
          <a:effectRef idx="0">
            <a:schemeClr val="accent3"/>
          </a:effectRef>
          <a:fontRef idx="minor">
            <a:schemeClr val="dk1"/>
          </a:fontRef>
        </p:style>
      </p:pic>
      <p:pic>
        <p:nvPicPr>
          <p:cNvPr id="4100" name="Picture 4" descr="\\srv-admin\catherine$\Bureau\29 novembre\Capture14.PNG"/>
          <p:cNvPicPr>
            <a:picLocks noChangeAspect="1" noChangeArrowheads="1"/>
          </p:cNvPicPr>
          <p:nvPr/>
        </p:nvPicPr>
        <p:blipFill>
          <a:blip r:embed="rId5" cstate="print"/>
          <a:srcRect/>
          <a:stretch>
            <a:fillRect/>
          </a:stretch>
        </p:blipFill>
        <p:spPr bwMode="auto">
          <a:xfrm>
            <a:off x="251520" y="548680"/>
            <a:ext cx="1019175" cy="876300"/>
          </a:xfrm>
          <a:prstGeom prst="rect">
            <a:avLst/>
          </a:prstGeom>
          <a:noFill/>
        </p:spPr>
      </p:pic>
      <p:pic>
        <p:nvPicPr>
          <p:cNvPr id="4101" name="Picture 5" descr="\\srv-admin\catherine$\Bureau\29 novembre\Capture15.PNG"/>
          <p:cNvPicPr>
            <a:picLocks noChangeAspect="1" noChangeArrowheads="1"/>
          </p:cNvPicPr>
          <p:nvPr/>
        </p:nvPicPr>
        <p:blipFill>
          <a:blip r:embed="rId6" cstate="print"/>
          <a:srcRect/>
          <a:stretch>
            <a:fillRect/>
          </a:stretch>
        </p:blipFill>
        <p:spPr bwMode="auto">
          <a:xfrm>
            <a:off x="971600" y="1772816"/>
            <a:ext cx="1019175" cy="923925"/>
          </a:xfrm>
          <a:prstGeom prst="rect">
            <a:avLst/>
          </a:prstGeom>
          <a:noFill/>
        </p:spPr>
      </p:pic>
      <p:pic>
        <p:nvPicPr>
          <p:cNvPr id="4102" name="Picture 6" descr="\\srv-admin\catherine$\Bureau\29 novembre\Capture16.PNG"/>
          <p:cNvPicPr>
            <a:picLocks noChangeAspect="1" noChangeArrowheads="1"/>
          </p:cNvPicPr>
          <p:nvPr/>
        </p:nvPicPr>
        <p:blipFill>
          <a:blip r:embed="rId7" cstate="print"/>
          <a:srcRect/>
          <a:stretch>
            <a:fillRect/>
          </a:stretch>
        </p:blipFill>
        <p:spPr bwMode="auto">
          <a:xfrm>
            <a:off x="1691680" y="3068960"/>
            <a:ext cx="1019175" cy="971550"/>
          </a:xfrm>
          <a:prstGeom prst="rect">
            <a:avLst/>
          </a:prstGeom>
          <a:noFill/>
        </p:spPr>
      </p:pic>
      <p:pic>
        <p:nvPicPr>
          <p:cNvPr id="4103" name="Picture 7" descr="\\srv-admin\catherine$\Bureau\29 novembre\Capture17.PNG"/>
          <p:cNvPicPr>
            <a:picLocks noChangeAspect="1" noChangeArrowheads="1"/>
          </p:cNvPicPr>
          <p:nvPr/>
        </p:nvPicPr>
        <p:blipFill>
          <a:blip r:embed="rId8" cstate="print"/>
          <a:srcRect/>
          <a:stretch>
            <a:fillRect/>
          </a:stretch>
        </p:blipFill>
        <p:spPr bwMode="auto">
          <a:xfrm>
            <a:off x="2411760" y="4437112"/>
            <a:ext cx="990600" cy="942975"/>
          </a:xfrm>
          <a:prstGeom prst="rect">
            <a:avLst/>
          </a:prstGeom>
          <a:noFill/>
        </p:spPr>
      </p:pic>
      <p:pic>
        <p:nvPicPr>
          <p:cNvPr id="4104" name="Picture 8" descr="\\srv-admin\catherine$\Bureau\29 novembre\Capture18.PNG"/>
          <p:cNvPicPr>
            <a:picLocks noChangeAspect="1" noChangeArrowheads="1"/>
          </p:cNvPicPr>
          <p:nvPr/>
        </p:nvPicPr>
        <p:blipFill>
          <a:blip r:embed="rId9" cstate="print"/>
          <a:srcRect/>
          <a:stretch>
            <a:fillRect/>
          </a:stretch>
        </p:blipFill>
        <p:spPr bwMode="auto">
          <a:xfrm>
            <a:off x="3131840" y="5661248"/>
            <a:ext cx="962025" cy="904875"/>
          </a:xfrm>
          <a:prstGeom prst="rect">
            <a:avLst/>
          </a:prstGeom>
          <a:noFill/>
        </p:spPr>
      </p:pic>
      <p:sp>
        <p:nvSpPr>
          <p:cNvPr id="24" name="Rectangle à coins arrondis 23"/>
          <p:cNvSpPr/>
          <p:nvPr/>
        </p:nvSpPr>
        <p:spPr>
          <a:xfrm>
            <a:off x="4788024" y="5589240"/>
            <a:ext cx="4355976" cy="1008112"/>
          </a:xfrm>
          <a:prstGeom prst="wedgeRoundRectCallout">
            <a:avLst>
              <a:gd name="adj1" fmla="val -57952"/>
              <a:gd name="adj2" fmla="val -17041"/>
              <a:gd name="adj3" fmla="val 16667"/>
            </a:avLst>
          </a:prstGeom>
        </p:spPr>
        <p:style>
          <a:lnRef idx="0">
            <a:schemeClr val="accent3"/>
          </a:lnRef>
          <a:fillRef idx="3">
            <a:schemeClr val="accent3"/>
          </a:fillRef>
          <a:effectRef idx="3">
            <a:schemeClr val="accent3"/>
          </a:effectRef>
          <a:fontRef idx="minor">
            <a:schemeClr val="lt1"/>
          </a:fontRef>
        </p:style>
        <p:txBody>
          <a:bodyPr rtlCol="0" anchor="t"/>
          <a:lstStyle/>
          <a:p>
            <a:r>
              <a:rPr lang="fr-FR" b="1" dirty="0" smtClean="0"/>
              <a:t>L’accompagnement des enfants, adolescents et jeunes en difficulté…</a:t>
            </a:r>
            <a:endParaRPr lang="fr-FR" sz="1200" b="1" dirty="0"/>
          </a:p>
        </p:txBody>
      </p:sp>
      <p:sp>
        <p:nvSpPr>
          <p:cNvPr id="25" name="ZoneTexte 24"/>
          <p:cNvSpPr txBox="1"/>
          <p:nvPr/>
        </p:nvSpPr>
        <p:spPr>
          <a:xfrm>
            <a:off x="4932040" y="6237312"/>
            <a:ext cx="3588399" cy="307777"/>
          </a:xfrm>
          <a:prstGeom prst="rect">
            <a:avLst/>
          </a:prstGeom>
          <a:noFill/>
        </p:spPr>
        <p:txBody>
          <a:bodyPr wrap="square" rtlCol="0">
            <a:spAutoFit/>
          </a:bodyPr>
          <a:lstStyle/>
          <a:p>
            <a:r>
              <a:rPr lang="fr-FR" sz="1400" dirty="0" smtClean="0">
                <a:solidFill>
                  <a:srgbClr val="FFFF00"/>
                </a:solidFill>
              </a:rPr>
              <a:t>Pour que l’espérance naisse ….</a:t>
            </a:r>
            <a:endParaRPr lang="fr-FR" sz="14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500"/>
                                        <p:tgtEl>
                                          <p:spTgt spid="4098"/>
                                        </p:tgtEl>
                                        <p:attrNameLst>
                                          <p:attrName>ppt_x</p:attrName>
                                        </p:attrNameLst>
                                      </p:cBhvr>
                                      <p:tavLst>
                                        <p:tav tm="0">
                                          <p:val>
                                            <p:strVal val="ppt_x"/>
                                          </p:val>
                                        </p:tav>
                                        <p:tav tm="100000">
                                          <p:val>
                                            <p:strVal val="1+ppt_w/2"/>
                                          </p:val>
                                        </p:tav>
                                      </p:tavLst>
                                    </p:anim>
                                    <p:anim calcmode="lin" valueType="num">
                                      <p:cBhvr additive="base">
                                        <p:cTn id="7" dur="500"/>
                                        <p:tgtEl>
                                          <p:spTgt spid="4098"/>
                                        </p:tgtEl>
                                        <p:attrNameLst>
                                          <p:attrName>ppt_y</p:attrName>
                                        </p:attrNameLst>
                                      </p:cBhvr>
                                      <p:tavLst>
                                        <p:tav tm="0">
                                          <p:val>
                                            <p:strVal val="ppt_y"/>
                                          </p:val>
                                        </p:tav>
                                        <p:tav tm="100000">
                                          <p:val>
                                            <p:strVal val="0-ppt_h/2"/>
                                          </p:val>
                                        </p:tav>
                                      </p:tavLst>
                                    </p:anim>
                                    <p:set>
                                      <p:cBhvr>
                                        <p:cTn id="8" dur="1" fill="hold">
                                          <p:stCondLst>
                                            <p:cond delay="499"/>
                                          </p:stCondLst>
                                        </p:cTn>
                                        <p:tgtEl>
                                          <p:spTgt spid="4098"/>
                                        </p:tgtEl>
                                        <p:attrNameLst>
                                          <p:attrName>style.visibility</p:attrName>
                                        </p:attrNameLst>
                                      </p:cBhvr>
                                      <p:to>
                                        <p:strVal val="hidden"/>
                                      </p:to>
                                    </p:set>
                                  </p:childTnLst>
                                </p:cTn>
                              </p:par>
                              <p:par>
                                <p:cTn id="9" presetID="2" presetClass="entr" presetSubtype="3" fill="hold" nodeType="withEffect">
                                  <p:stCondLst>
                                    <p:cond delay="0"/>
                                  </p:stCondLst>
                                  <p:childTnLst>
                                    <p:set>
                                      <p:cBhvr>
                                        <p:cTn id="10" dur="1" fill="hold">
                                          <p:stCondLst>
                                            <p:cond delay="0"/>
                                          </p:stCondLst>
                                        </p:cTn>
                                        <p:tgtEl>
                                          <p:spTgt spid="4099"/>
                                        </p:tgtEl>
                                        <p:attrNameLst>
                                          <p:attrName>style.visibility</p:attrName>
                                        </p:attrNameLst>
                                      </p:cBhvr>
                                      <p:to>
                                        <p:strVal val="visible"/>
                                      </p:to>
                                    </p:set>
                                    <p:anim calcmode="lin" valueType="num">
                                      <p:cBhvr additive="base">
                                        <p:cTn id="11" dur="500" fill="hold"/>
                                        <p:tgtEl>
                                          <p:spTgt spid="4099"/>
                                        </p:tgtEl>
                                        <p:attrNameLst>
                                          <p:attrName>ppt_x</p:attrName>
                                        </p:attrNameLst>
                                      </p:cBhvr>
                                      <p:tavLst>
                                        <p:tav tm="0">
                                          <p:val>
                                            <p:strVal val="1+#ppt_w/2"/>
                                          </p:val>
                                        </p:tav>
                                        <p:tav tm="100000">
                                          <p:val>
                                            <p:strVal val="#ppt_x"/>
                                          </p:val>
                                        </p:tav>
                                      </p:tavLst>
                                    </p:anim>
                                    <p:anim calcmode="lin" valueType="num">
                                      <p:cBhvr additive="base">
                                        <p:cTn id="12" dur="500" fill="hold"/>
                                        <p:tgtEl>
                                          <p:spTgt spid="409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00"/>
                                        </p:tgtEl>
                                        <p:attrNameLst>
                                          <p:attrName>style.visibility</p:attrName>
                                        </p:attrNameLst>
                                      </p:cBhvr>
                                      <p:to>
                                        <p:strVal val="visible"/>
                                      </p:to>
                                    </p:set>
                                    <p:animEffect transition="in" filter="fade">
                                      <p:cBhvr>
                                        <p:cTn id="17" dur="1000"/>
                                        <p:tgtEl>
                                          <p:spTgt spid="410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gtEl>
                                        <p:attrNameLst>
                                          <p:attrName>style.visibility</p:attrName>
                                        </p:attrNameLst>
                                      </p:cBhvr>
                                      <p:to>
                                        <p:strVal val="visible"/>
                                      </p:to>
                                    </p:set>
                                    <p:anim calcmode="discrete" valueType="clr">
                                      <p:cBhvr override="childStyle">
                                        <p:cTn id="25"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gtEl>
                                        <p:attrNameLst>
                                          <p:attrName>fillcolor</p:attrName>
                                        </p:attrNameLst>
                                      </p:cBhvr>
                                      <p:tavLst>
                                        <p:tav tm="0">
                                          <p:val>
                                            <p:clrVal>
                                              <a:schemeClr val="accent2"/>
                                            </p:clrVal>
                                          </p:val>
                                        </p:tav>
                                        <p:tav tm="50000">
                                          <p:val>
                                            <p:clrVal>
                                              <a:schemeClr val="hlink"/>
                                            </p:clrVal>
                                          </p:val>
                                        </p:tav>
                                      </p:tavLst>
                                    </p:anim>
                                    <p:set>
                                      <p:cBhvr>
                                        <p:cTn id="27" dur="80"/>
                                        <p:tgtEl>
                                          <p:spTgt spid="8"/>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01"/>
                                        </p:tgtEl>
                                        <p:attrNameLst>
                                          <p:attrName>style.visibility</p:attrName>
                                        </p:attrNameLst>
                                      </p:cBhvr>
                                      <p:to>
                                        <p:strVal val="visible"/>
                                      </p:to>
                                    </p:set>
                                    <p:animEffect transition="in" filter="fade">
                                      <p:cBhvr>
                                        <p:cTn id="32" dur="1000"/>
                                        <p:tgtEl>
                                          <p:spTgt spid="410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5"/>
                                        </p:tgtEl>
                                        <p:attrNameLst>
                                          <p:attrName>style.visibility</p:attrName>
                                        </p:attrNameLst>
                                      </p:cBhvr>
                                      <p:to>
                                        <p:strVal val="visible"/>
                                      </p:to>
                                    </p:set>
                                    <p:anim calcmode="discrete" valueType="clr">
                                      <p:cBhvr override="childStyle">
                                        <p:cTn id="40"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
                                        </p:tgtEl>
                                        <p:attrNameLst>
                                          <p:attrName>fillcolor</p:attrName>
                                        </p:attrNameLst>
                                      </p:cBhvr>
                                      <p:tavLst>
                                        <p:tav tm="0">
                                          <p:val>
                                            <p:clrVal>
                                              <a:schemeClr val="accent2"/>
                                            </p:clrVal>
                                          </p:val>
                                        </p:tav>
                                        <p:tav tm="50000">
                                          <p:val>
                                            <p:clrVal>
                                              <a:schemeClr val="hlink"/>
                                            </p:clrVal>
                                          </p:val>
                                        </p:tav>
                                      </p:tavLst>
                                    </p:anim>
                                    <p:set>
                                      <p:cBhvr>
                                        <p:cTn id="42" dur="80"/>
                                        <p:tgtEl>
                                          <p:spTgt spid="15"/>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102"/>
                                        </p:tgtEl>
                                        <p:attrNameLst>
                                          <p:attrName>style.visibility</p:attrName>
                                        </p:attrNameLst>
                                      </p:cBhvr>
                                      <p:to>
                                        <p:strVal val="visible"/>
                                      </p:to>
                                    </p:set>
                                    <p:animEffect transition="in" filter="fade">
                                      <p:cBhvr>
                                        <p:cTn id="47" dur="1000"/>
                                        <p:tgtEl>
                                          <p:spTgt spid="410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18"/>
                                        </p:tgtEl>
                                        <p:attrNameLst>
                                          <p:attrName>style.visibility</p:attrName>
                                        </p:attrNameLst>
                                      </p:cBhvr>
                                      <p:to>
                                        <p:strVal val="visible"/>
                                      </p:to>
                                    </p:set>
                                    <p:anim calcmode="discrete" valueType="clr">
                                      <p:cBhvr override="childStyle">
                                        <p:cTn id="55"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8"/>
                                        </p:tgtEl>
                                        <p:attrNameLst>
                                          <p:attrName>fillcolor</p:attrName>
                                        </p:attrNameLst>
                                      </p:cBhvr>
                                      <p:tavLst>
                                        <p:tav tm="0">
                                          <p:val>
                                            <p:clrVal>
                                              <a:schemeClr val="accent2"/>
                                            </p:clrVal>
                                          </p:val>
                                        </p:tav>
                                        <p:tav tm="50000">
                                          <p:val>
                                            <p:clrVal>
                                              <a:schemeClr val="hlink"/>
                                            </p:clrVal>
                                          </p:val>
                                        </p:tav>
                                      </p:tavLst>
                                    </p:anim>
                                    <p:set>
                                      <p:cBhvr>
                                        <p:cTn id="57" dur="80"/>
                                        <p:tgtEl>
                                          <p:spTgt spid="18"/>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103"/>
                                        </p:tgtEl>
                                        <p:attrNameLst>
                                          <p:attrName>style.visibility</p:attrName>
                                        </p:attrNameLst>
                                      </p:cBhvr>
                                      <p:to>
                                        <p:strVal val="visible"/>
                                      </p:to>
                                    </p:set>
                                    <p:animEffect transition="in" filter="fade">
                                      <p:cBhvr>
                                        <p:cTn id="62" dur="1000"/>
                                        <p:tgtEl>
                                          <p:spTgt spid="4103"/>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21"/>
                                        </p:tgtEl>
                                        <p:attrNameLst>
                                          <p:attrName>style.visibility</p:attrName>
                                        </p:attrNameLst>
                                      </p:cBhvr>
                                      <p:to>
                                        <p:strVal val="visible"/>
                                      </p:to>
                                    </p:set>
                                    <p:anim calcmode="discrete" valueType="clr">
                                      <p:cBhvr override="childStyle">
                                        <p:cTn id="70"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21"/>
                                        </p:tgtEl>
                                        <p:attrNameLst>
                                          <p:attrName>fillcolor</p:attrName>
                                        </p:attrNameLst>
                                      </p:cBhvr>
                                      <p:tavLst>
                                        <p:tav tm="0">
                                          <p:val>
                                            <p:clrVal>
                                              <a:schemeClr val="accent2"/>
                                            </p:clrVal>
                                          </p:val>
                                        </p:tav>
                                        <p:tav tm="50000">
                                          <p:val>
                                            <p:clrVal>
                                              <a:schemeClr val="hlink"/>
                                            </p:clrVal>
                                          </p:val>
                                        </p:tav>
                                      </p:tavLst>
                                    </p:anim>
                                    <p:set>
                                      <p:cBhvr>
                                        <p:cTn id="72" dur="80"/>
                                        <p:tgtEl>
                                          <p:spTgt spid="21"/>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104"/>
                                        </p:tgtEl>
                                        <p:attrNameLst>
                                          <p:attrName>style.visibility</p:attrName>
                                        </p:attrNameLst>
                                      </p:cBhvr>
                                      <p:to>
                                        <p:strVal val="visible"/>
                                      </p:to>
                                    </p:set>
                                    <p:animEffect transition="in" filter="fade">
                                      <p:cBhvr>
                                        <p:cTn id="77" dur="1000"/>
                                        <p:tgtEl>
                                          <p:spTgt spid="4104"/>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25"/>
                                        </p:tgtEl>
                                        <p:attrNameLst>
                                          <p:attrName>style.visibility</p:attrName>
                                        </p:attrNameLst>
                                      </p:cBhvr>
                                      <p:to>
                                        <p:strVal val="visible"/>
                                      </p:to>
                                    </p:set>
                                    <p:anim calcmode="discrete" valueType="clr">
                                      <p:cBhvr override="childStyle">
                                        <p:cTn id="85"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25"/>
                                        </p:tgtEl>
                                        <p:attrNameLst>
                                          <p:attrName>fillcolor</p:attrName>
                                        </p:attrNameLst>
                                      </p:cBhvr>
                                      <p:tavLst>
                                        <p:tav tm="0">
                                          <p:val>
                                            <p:clrVal>
                                              <a:schemeClr val="accent2"/>
                                            </p:clrVal>
                                          </p:val>
                                        </p:tav>
                                        <p:tav tm="50000">
                                          <p:val>
                                            <p:clrVal>
                                              <a:schemeClr val="hlink"/>
                                            </p:clrVal>
                                          </p:val>
                                        </p:tav>
                                      </p:tavLst>
                                    </p:anim>
                                    <p:set>
                                      <p:cBhvr>
                                        <p:cTn id="87" dur="8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animBg="1"/>
      <p:bldP spid="15" grpId="0"/>
      <p:bldP spid="17" grpId="0" animBg="1"/>
      <p:bldP spid="18" grpId="0"/>
      <p:bldP spid="20" grpId="0" animBg="1"/>
      <p:bldP spid="21" grpId="0"/>
      <p:bldP spid="24"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rv-admin\catherine$\Bureau\29 novembre\Capture8.PNG"/>
          <p:cNvPicPr>
            <a:picLocks noChangeAspect="1" noChangeArrowheads="1"/>
          </p:cNvPicPr>
          <p:nvPr/>
        </p:nvPicPr>
        <p:blipFill>
          <a:blip r:embed="rId3" cstate="print"/>
          <a:srcRect/>
          <a:stretch>
            <a:fillRect/>
          </a:stretch>
        </p:blipFill>
        <p:spPr bwMode="auto">
          <a:xfrm>
            <a:off x="8168" y="260648"/>
            <a:ext cx="9231386" cy="6408712"/>
          </a:xfrm>
          <a:prstGeom prst="rect">
            <a:avLst/>
          </a:prstGeom>
          <a:ln>
            <a:noFill/>
          </a:ln>
          <a:effectLst>
            <a:softEdge rad="112500"/>
          </a:effectLst>
        </p:spPr>
      </p:pic>
      <p:sp>
        <p:nvSpPr>
          <p:cNvPr id="7" name="Rectangle à coins arrondis 6"/>
          <p:cNvSpPr/>
          <p:nvPr/>
        </p:nvSpPr>
        <p:spPr>
          <a:xfrm>
            <a:off x="1691680" y="476672"/>
            <a:ext cx="4536504" cy="1008112"/>
          </a:xfrm>
          <a:prstGeom prst="wedgeRoundRectCallout">
            <a:avLst>
              <a:gd name="adj1" fmla="val -57952"/>
              <a:gd name="adj2" fmla="val -17041"/>
              <a:gd name="adj3" fmla="val 16667"/>
            </a:avLst>
          </a:prstGeom>
        </p:spPr>
        <p:style>
          <a:lnRef idx="0">
            <a:schemeClr val="accent4"/>
          </a:lnRef>
          <a:fillRef idx="3">
            <a:schemeClr val="accent4"/>
          </a:fillRef>
          <a:effectRef idx="3">
            <a:schemeClr val="accent4"/>
          </a:effectRef>
          <a:fontRef idx="minor">
            <a:schemeClr val="lt1"/>
          </a:fontRef>
        </p:style>
        <p:txBody>
          <a:bodyPr rtlCol="0" anchor="t"/>
          <a:lstStyle/>
          <a:p>
            <a:r>
              <a:rPr lang="fr-FR" b="1" dirty="0" smtClean="0"/>
              <a:t>La famille, école de communion…</a:t>
            </a:r>
          </a:p>
          <a:p>
            <a:pPr algn="ctr"/>
            <a:endParaRPr lang="fr-FR" sz="1200" b="1" dirty="0"/>
          </a:p>
        </p:txBody>
      </p:sp>
      <p:sp>
        <p:nvSpPr>
          <p:cNvPr id="8" name="ZoneTexte 7"/>
          <p:cNvSpPr txBox="1"/>
          <p:nvPr/>
        </p:nvSpPr>
        <p:spPr>
          <a:xfrm>
            <a:off x="1763688" y="908720"/>
            <a:ext cx="3312368" cy="307777"/>
          </a:xfrm>
          <a:prstGeom prst="rect">
            <a:avLst/>
          </a:prstGeom>
          <a:noFill/>
        </p:spPr>
        <p:txBody>
          <a:bodyPr wrap="square" rtlCol="0">
            <a:spAutoFit/>
          </a:bodyPr>
          <a:lstStyle/>
          <a:p>
            <a:r>
              <a:rPr lang="fr-FR" sz="1400" dirty="0" smtClean="0">
                <a:solidFill>
                  <a:srgbClr val="FFFF00"/>
                </a:solidFill>
              </a:rPr>
              <a:t>Que chaque famille ….</a:t>
            </a:r>
            <a:endParaRPr lang="fr-FR" sz="1400" dirty="0">
              <a:solidFill>
                <a:srgbClr val="FFFF00"/>
              </a:solidFill>
            </a:endParaRPr>
          </a:p>
        </p:txBody>
      </p:sp>
      <p:sp>
        <p:nvSpPr>
          <p:cNvPr id="14" name="Rectangle à coins arrondis 13"/>
          <p:cNvSpPr/>
          <p:nvPr/>
        </p:nvSpPr>
        <p:spPr>
          <a:xfrm>
            <a:off x="2699792" y="1916832"/>
            <a:ext cx="4752528" cy="1008112"/>
          </a:xfrm>
          <a:prstGeom prst="wedgeRoundRectCallout">
            <a:avLst>
              <a:gd name="adj1" fmla="val -57952"/>
              <a:gd name="adj2" fmla="val -17041"/>
              <a:gd name="adj3" fmla="val 16667"/>
            </a:avLst>
          </a:prstGeom>
        </p:spPr>
        <p:style>
          <a:lnRef idx="0">
            <a:schemeClr val="accent4"/>
          </a:lnRef>
          <a:fillRef idx="3">
            <a:schemeClr val="accent4"/>
          </a:fillRef>
          <a:effectRef idx="3">
            <a:schemeClr val="accent4"/>
          </a:effectRef>
          <a:fontRef idx="minor">
            <a:schemeClr val="lt1"/>
          </a:fontRef>
        </p:style>
        <p:txBody>
          <a:bodyPr rtlCol="0" anchor="t"/>
          <a:lstStyle/>
          <a:p>
            <a:r>
              <a:rPr lang="fr-FR" b="1" dirty="0" smtClean="0"/>
              <a:t>Au sein de nos communautés, favoriser la rencontre des cultures…</a:t>
            </a:r>
            <a:endParaRPr lang="fr-FR" sz="1200" b="1" dirty="0"/>
          </a:p>
        </p:txBody>
      </p:sp>
      <p:sp>
        <p:nvSpPr>
          <p:cNvPr id="15" name="ZoneTexte 14"/>
          <p:cNvSpPr txBox="1"/>
          <p:nvPr/>
        </p:nvSpPr>
        <p:spPr>
          <a:xfrm>
            <a:off x="2915816" y="2564904"/>
            <a:ext cx="3312368" cy="307777"/>
          </a:xfrm>
          <a:prstGeom prst="rect">
            <a:avLst/>
          </a:prstGeom>
          <a:noFill/>
        </p:spPr>
        <p:txBody>
          <a:bodyPr wrap="square" rtlCol="0">
            <a:spAutoFit/>
          </a:bodyPr>
          <a:lstStyle/>
          <a:p>
            <a:r>
              <a:rPr lang="fr-FR" sz="1400" dirty="0" smtClean="0">
                <a:solidFill>
                  <a:srgbClr val="FFFF00"/>
                </a:solidFill>
              </a:rPr>
              <a:t>Vivre une unité…</a:t>
            </a:r>
            <a:endParaRPr lang="fr-FR" sz="1400" dirty="0">
              <a:solidFill>
                <a:srgbClr val="FFFF00"/>
              </a:solidFill>
            </a:endParaRPr>
          </a:p>
        </p:txBody>
      </p:sp>
      <p:sp>
        <p:nvSpPr>
          <p:cNvPr id="17" name="Rectangle à coins arrondis 16"/>
          <p:cNvSpPr/>
          <p:nvPr/>
        </p:nvSpPr>
        <p:spPr>
          <a:xfrm>
            <a:off x="3275856" y="3212976"/>
            <a:ext cx="4320480" cy="1008112"/>
          </a:xfrm>
          <a:prstGeom prst="wedgeRoundRectCallout">
            <a:avLst>
              <a:gd name="adj1" fmla="val -57952"/>
              <a:gd name="adj2" fmla="val -17041"/>
              <a:gd name="adj3" fmla="val 16667"/>
            </a:avLst>
          </a:prstGeom>
        </p:spPr>
        <p:style>
          <a:lnRef idx="0">
            <a:schemeClr val="accent4"/>
          </a:lnRef>
          <a:fillRef idx="3">
            <a:schemeClr val="accent4"/>
          </a:fillRef>
          <a:effectRef idx="3">
            <a:schemeClr val="accent4"/>
          </a:effectRef>
          <a:fontRef idx="minor">
            <a:schemeClr val="lt1"/>
          </a:fontRef>
        </p:style>
        <p:txBody>
          <a:bodyPr rtlCol="0" anchor="t"/>
          <a:lstStyle/>
          <a:p>
            <a:r>
              <a:rPr lang="fr-FR" b="1" dirty="0" smtClean="0"/>
              <a:t>L’œcuménisme et l’interreligieux…</a:t>
            </a:r>
          </a:p>
          <a:p>
            <a:pPr algn="ctr"/>
            <a:endParaRPr lang="fr-FR" sz="1200" b="1" dirty="0"/>
          </a:p>
        </p:txBody>
      </p:sp>
      <p:sp>
        <p:nvSpPr>
          <p:cNvPr id="18" name="ZoneTexte 17"/>
          <p:cNvSpPr txBox="1"/>
          <p:nvPr/>
        </p:nvSpPr>
        <p:spPr>
          <a:xfrm>
            <a:off x="3404870" y="3717032"/>
            <a:ext cx="2751306" cy="307777"/>
          </a:xfrm>
          <a:prstGeom prst="rect">
            <a:avLst/>
          </a:prstGeom>
          <a:noFill/>
        </p:spPr>
        <p:txBody>
          <a:bodyPr wrap="square" rtlCol="0">
            <a:spAutoFit/>
          </a:bodyPr>
          <a:lstStyle/>
          <a:p>
            <a:r>
              <a:rPr lang="fr-FR" sz="1400" dirty="0" smtClean="0">
                <a:solidFill>
                  <a:srgbClr val="FFFF00"/>
                </a:solidFill>
              </a:rPr>
              <a:t>Poursuivre  le chemin…</a:t>
            </a:r>
            <a:endParaRPr lang="fr-FR" sz="1400" dirty="0">
              <a:solidFill>
                <a:srgbClr val="FFFF00"/>
              </a:solidFill>
            </a:endParaRPr>
          </a:p>
        </p:txBody>
      </p:sp>
      <p:sp>
        <p:nvSpPr>
          <p:cNvPr id="20" name="Rectangle à coins arrondis 19"/>
          <p:cNvSpPr/>
          <p:nvPr/>
        </p:nvSpPr>
        <p:spPr>
          <a:xfrm>
            <a:off x="4139952" y="4437112"/>
            <a:ext cx="5004048" cy="1008112"/>
          </a:xfrm>
          <a:prstGeom prst="wedgeRoundRectCallout">
            <a:avLst>
              <a:gd name="adj1" fmla="val -57952"/>
              <a:gd name="adj2" fmla="val -17041"/>
              <a:gd name="adj3" fmla="val 16667"/>
            </a:avLst>
          </a:prstGeom>
        </p:spPr>
        <p:style>
          <a:lnRef idx="0">
            <a:schemeClr val="accent4"/>
          </a:lnRef>
          <a:fillRef idx="3">
            <a:schemeClr val="accent4"/>
          </a:fillRef>
          <a:effectRef idx="3">
            <a:schemeClr val="accent4"/>
          </a:effectRef>
          <a:fontRef idx="minor">
            <a:schemeClr val="lt1"/>
          </a:fontRef>
        </p:style>
        <p:txBody>
          <a:bodyPr rtlCol="0" anchor="t"/>
          <a:lstStyle/>
          <a:p>
            <a:r>
              <a:rPr lang="fr-FR" b="1" dirty="0" smtClean="0"/>
              <a:t>Le monde du travail, lieu de rencontres…</a:t>
            </a:r>
          </a:p>
          <a:p>
            <a:pPr algn="ctr"/>
            <a:endParaRPr lang="fr-FR" sz="1200" b="1" dirty="0"/>
          </a:p>
        </p:txBody>
      </p:sp>
      <p:sp>
        <p:nvSpPr>
          <p:cNvPr id="21" name="ZoneTexte 20"/>
          <p:cNvSpPr txBox="1"/>
          <p:nvPr/>
        </p:nvSpPr>
        <p:spPr>
          <a:xfrm>
            <a:off x="4355976" y="4869160"/>
            <a:ext cx="3588399" cy="307777"/>
          </a:xfrm>
          <a:prstGeom prst="rect">
            <a:avLst/>
          </a:prstGeom>
          <a:noFill/>
        </p:spPr>
        <p:txBody>
          <a:bodyPr wrap="square" rtlCol="0">
            <a:spAutoFit/>
          </a:bodyPr>
          <a:lstStyle/>
          <a:p>
            <a:r>
              <a:rPr lang="fr-FR" sz="1400" dirty="0" smtClean="0">
                <a:solidFill>
                  <a:srgbClr val="FFFF00"/>
                </a:solidFill>
              </a:rPr>
              <a:t>Proposer des temps  de partage…</a:t>
            </a:r>
            <a:endParaRPr lang="fr-FR" sz="1400" dirty="0">
              <a:solidFill>
                <a:srgbClr val="FFFF00"/>
              </a:solidFill>
            </a:endParaRPr>
          </a:p>
        </p:txBody>
      </p:sp>
      <p:sp>
        <p:nvSpPr>
          <p:cNvPr id="24" name="Rectangle à coins arrondis 23"/>
          <p:cNvSpPr/>
          <p:nvPr/>
        </p:nvSpPr>
        <p:spPr>
          <a:xfrm>
            <a:off x="4788024" y="5589240"/>
            <a:ext cx="4355976" cy="1008112"/>
          </a:xfrm>
          <a:prstGeom prst="wedgeRoundRectCallout">
            <a:avLst>
              <a:gd name="adj1" fmla="val -57952"/>
              <a:gd name="adj2" fmla="val -17041"/>
              <a:gd name="adj3" fmla="val 16667"/>
            </a:avLst>
          </a:prstGeom>
        </p:spPr>
        <p:style>
          <a:lnRef idx="0">
            <a:schemeClr val="accent4"/>
          </a:lnRef>
          <a:fillRef idx="3">
            <a:schemeClr val="accent4"/>
          </a:fillRef>
          <a:effectRef idx="3">
            <a:schemeClr val="accent4"/>
          </a:effectRef>
          <a:fontRef idx="minor">
            <a:schemeClr val="lt1"/>
          </a:fontRef>
        </p:style>
        <p:txBody>
          <a:bodyPr rtlCol="0" anchor="t"/>
          <a:lstStyle/>
          <a:p>
            <a:r>
              <a:rPr lang="fr-FR" b="1" dirty="0" smtClean="0"/>
              <a:t>Osons appeler des serviteurs de la communion…</a:t>
            </a:r>
            <a:endParaRPr lang="fr-FR" sz="1200" b="1" dirty="0"/>
          </a:p>
        </p:txBody>
      </p:sp>
      <p:sp>
        <p:nvSpPr>
          <p:cNvPr id="25" name="ZoneTexte 24"/>
          <p:cNvSpPr txBox="1"/>
          <p:nvPr/>
        </p:nvSpPr>
        <p:spPr>
          <a:xfrm>
            <a:off x="4932040" y="6237312"/>
            <a:ext cx="3588399" cy="307777"/>
          </a:xfrm>
          <a:prstGeom prst="rect">
            <a:avLst/>
          </a:prstGeom>
          <a:noFill/>
        </p:spPr>
        <p:txBody>
          <a:bodyPr wrap="square" rtlCol="0">
            <a:spAutoFit/>
          </a:bodyPr>
          <a:lstStyle/>
          <a:p>
            <a:r>
              <a:rPr lang="fr-FR" sz="1400" dirty="0" smtClean="0">
                <a:solidFill>
                  <a:srgbClr val="FFFF00"/>
                </a:solidFill>
              </a:rPr>
              <a:t>Des baptisés  ….</a:t>
            </a:r>
            <a:endParaRPr lang="fr-FR" sz="1400" dirty="0">
              <a:solidFill>
                <a:srgbClr val="FFFF00"/>
              </a:solidFill>
            </a:endParaRPr>
          </a:p>
        </p:txBody>
      </p:sp>
      <p:pic>
        <p:nvPicPr>
          <p:cNvPr id="5123" name="Picture 3" descr="\\srv-admin\catherine$\Bureau\29 novembre\Capture81.PNG"/>
          <p:cNvPicPr>
            <a:picLocks noChangeAspect="1" noChangeArrowheads="1"/>
          </p:cNvPicPr>
          <p:nvPr/>
        </p:nvPicPr>
        <p:blipFill>
          <a:blip r:embed="rId4" cstate="print"/>
          <a:srcRect/>
          <a:stretch>
            <a:fillRect/>
          </a:stretch>
        </p:blipFill>
        <p:spPr bwMode="auto">
          <a:xfrm>
            <a:off x="6804248" y="1"/>
            <a:ext cx="2339752" cy="18441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124" name="Picture 4" descr="\\srv-admin\catherine$\Bureau\29 novembre\Capture20.PNG"/>
          <p:cNvPicPr>
            <a:picLocks noChangeAspect="1" noChangeArrowheads="1"/>
          </p:cNvPicPr>
          <p:nvPr/>
        </p:nvPicPr>
        <p:blipFill>
          <a:blip r:embed="rId5" cstate="print"/>
          <a:srcRect/>
          <a:stretch>
            <a:fillRect/>
          </a:stretch>
        </p:blipFill>
        <p:spPr bwMode="auto">
          <a:xfrm>
            <a:off x="251520" y="548680"/>
            <a:ext cx="1019175" cy="857250"/>
          </a:xfrm>
          <a:prstGeom prst="rect">
            <a:avLst/>
          </a:prstGeom>
          <a:noFill/>
        </p:spPr>
      </p:pic>
      <p:pic>
        <p:nvPicPr>
          <p:cNvPr id="5125" name="Picture 5" descr="\\srv-admin\catherine$\Bureau\29 novembre\Capture21.PNG"/>
          <p:cNvPicPr>
            <a:picLocks noChangeAspect="1" noChangeArrowheads="1"/>
          </p:cNvPicPr>
          <p:nvPr/>
        </p:nvPicPr>
        <p:blipFill>
          <a:blip r:embed="rId6" cstate="print"/>
          <a:srcRect/>
          <a:stretch>
            <a:fillRect/>
          </a:stretch>
        </p:blipFill>
        <p:spPr bwMode="auto">
          <a:xfrm>
            <a:off x="1043608" y="1844824"/>
            <a:ext cx="952500" cy="1028700"/>
          </a:xfrm>
          <a:prstGeom prst="rect">
            <a:avLst/>
          </a:prstGeom>
          <a:noFill/>
        </p:spPr>
      </p:pic>
      <p:pic>
        <p:nvPicPr>
          <p:cNvPr id="5126" name="Picture 6" descr="\\srv-admin\catherine$\Bureau\29 novembre\Capture22.PNG"/>
          <p:cNvPicPr>
            <a:picLocks noChangeAspect="1" noChangeArrowheads="1"/>
          </p:cNvPicPr>
          <p:nvPr/>
        </p:nvPicPr>
        <p:blipFill>
          <a:blip r:embed="rId7" cstate="print"/>
          <a:srcRect/>
          <a:stretch>
            <a:fillRect/>
          </a:stretch>
        </p:blipFill>
        <p:spPr bwMode="auto">
          <a:xfrm>
            <a:off x="1835696" y="3212976"/>
            <a:ext cx="933450" cy="914400"/>
          </a:xfrm>
          <a:prstGeom prst="rect">
            <a:avLst/>
          </a:prstGeom>
          <a:noFill/>
        </p:spPr>
      </p:pic>
      <p:pic>
        <p:nvPicPr>
          <p:cNvPr id="5127" name="Picture 7" descr="\\srv-admin\catherine$\Bureau\29 novembre\Capture23.PNG"/>
          <p:cNvPicPr>
            <a:picLocks noChangeAspect="1" noChangeArrowheads="1"/>
          </p:cNvPicPr>
          <p:nvPr/>
        </p:nvPicPr>
        <p:blipFill>
          <a:blip r:embed="rId8" cstate="print"/>
          <a:srcRect/>
          <a:stretch>
            <a:fillRect/>
          </a:stretch>
        </p:blipFill>
        <p:spPr bwMode="auto">
          <a:xfrm>
            <a:off x="2627784" y="4509120"/>
            <a:ext cx="990600" cy="904875"/>
          </a:xfrm>
          <a:prstGeom prst="rect">
            <a:avLst/>
          </a:prstGeom>
          <a:noFill/>
        </p:spPr>
      </p:pic>
      <p:pic>
        <p:nvPicPr>
          <p:cNvPr id="5128" name="Picture 8" descr="\\srv-admin\catherine$\Bureau\29 novembre\Capture24.PNG"/>
          <p:cNvPicPr>
            <a:picLocks noChangeAspect="1" noChangeArrowheads="1"/>
          </p:cNvPicPr>
          <p:nvPr/>
        </p:nvPicPr>
        <p:blipFill>
          <a:blip r:embed="rId9" cstate="print"/>
          <a:srcRect/>
          <a:stretch>
            <a:fillRect/>
          </a:stretch>
        </p:blipFill>
        <p:spPr bwMode="auto">
          <a:xfrm>
            <a:off x="3347864" y="5661248"/>
            <a:ext cx="1000125" cy="895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500"/>
                                        <p:tgtEl>
                                          <p:spTgt spid="5122"/>
                                        </p:tgtEl>
                                        <p:attrNameLst>
                                          <p:attrName>ppt_x</p:attrName>
                                        </p:attrNameLst>
                                      </p:cBhvr>
                                      <p:tavLst>
                                        <p:tav tm="0">
                                          <p:val>
                                            <p:strVal val="ppt_x"/>
                                          </p:val>
                                        </p:tav>
                                        <p:tav tm="100000">
                                          <p:val>
                                            <p:strVal val="1+ppt_w/2"/>
                                          </p:val>
                                        </p:tav>
                                      </p:tavLst>
                                    </p:anim>
                                    <p:anim calcmode="lin" valueType="num">
                                      <p:cBhvr additive="base">
                                        <p:cTn id="7" dur="500"/>
                                        <p:tgtEl>
                                          <p:spTgt spid="5122"/>
                                        </p:tgtEl>
                                        <p:attrNameLst>
                                          <p:attrName>ppt_y</p:attrName>
                                        </p:attrNameLst>
                                      </p:cBhvr>
                                      <p:tavLst>
                                        <p:tav tm="0">
                                          <p:val>
                                            <p:strVal val="ppt_y"/>
                                          </p:val>
                                        </p:tav>
                                        <p:tav tm="100000">
                                          <p:val>
                                            <p:strVal val="0-ppt_h/2"/>
                                          </p:val>
                                        </p:tav>
                                      </p:tavLst>
                                    </p:anim>
                                    <p:set>
                                      <p:cBhvr>
                                        <p:cTn id="8" dur="1" fill="hold">
                                          <p:stCondLst>
                                            <p:cond delay="499"/>
                                          </p:stCondLst>
                                        </p:cTn>
                                        <p:tgtEl>
                                          <p:spTgt spid="5122"/>
                                        </p:tgtEl>
                                        <p:attrNameLst>
                                          <p:attrName>style.visibility</p:attrName>
                                        </p:attrNameLst>
                                      </p:cBhvr>
                                      <p:to>
                                        <p:strVal val="hidden"/>
                                      </p:to>
                                    </p:set>
                                  </p:childTnLst>
                                </p:cTn>
                              </p:par>
                              <p:par>
                                <p:cTn id="9" presetID="2" presetClass="entr" presetSubtype="3" fill="hold" nodeType="withEffect">
                                  <p:stCondLst>
                                    <p:cond delay="0"/>
                                  </p:stCondLst>
                                  <p:childTnLst>
                                    <p:set>
                                      <p:cBhvr>
                                        <p:cTn id="10" dur="1" fill="hold">
                                          <p:stCondLst>
                                            <p:cond delay="0"/>
                                          </p:stCondLst>
                                        </p:cTn>
                                        <p:tgtEl>
                                          <p:spTgt spid="5123"/>
                                        </p:tgtEl>
                                        <p:attrNameLst>
                                          <p:attrName>style.visibility</p:attrName>
                                        </p:attrNameLst>
                                      </p:cBhvr>
                                      <p:to>
                                        <p:strVal val="visible"/>
                                      </p:to>
                                    </p:set>
                                    <p:anim calcmode="lin" valueType="num">
                                      <p:cBhvr additive="base">
                                        <p:cTn id="11" dur="500" fill="hold"/>
                                        <p:tgtEl>
                                          <p:spTgt spid="5123"/>
                                        </p:tgtEl>
                                        <p:attrNameLst>
                                          <p:attrName>ppt_x</p:attrName>
                                        </p:attrNameLst>
                                      </p:cBhvr>
                                      <p:tavLst>
                                        <p:tav tm="0">
                                          <p:val>
                                            <p:strVal val="1+#ppt_w/2"/>
                                          </p:val>
                                        </p:tav>
                                        <p:tav tm="100000">
                                          <p:val>
                                            <p:strVal val="#ppt_x"/>
                                          </p:val>
                                        </p:tav>
                                      </p:tavLst>
                                    </p:anim>
                                    <p:anim calcmode="lin" valueType="num">
                                      <p:cBhvr additive="base">
                                        <p:cTn id="12" dur="500" fill="hold"/>
                                        <p:tgtEl>
                                          <p:spTgt spid="5123"/>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4"/>
                                        </p:tgtEl>
                                        <p:attrNameLst>
                                          <p:attrName>style.visibility</p:attrName>
                                        </p:attrNameLst>
                                      </p:cBhvr>
                                      <p:to>
                                        <p:strVal val="visible"/>
                                      </p:to>
                                    </p:set>
                                    <p:animEffect transition="in" filter="fade">
                                      <p:cBhvr>
                                        <p:cTn id="17" dur="1000"/>
                                        <p:tgtEl>
                                          <p:spTgt spid="512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8"/>
                                        </p:tgtEl>
                                        <p:attrNameLst>
                                          <p:attrName>style.visibility</p:attrName>
                                        </p:attrNameLst>
                                      </p:cBhvr>
                                      <p:to>
                                        <p:strVal val="visible"/>
                                      </p:to>
                                    </p:set>
                                    <p:anim calcmode="discrete" valueType="clr">
                                      <p:cBhvr override="childStyle">
                                        <p:cTn id="25" dur="80"/>
                                        <p:tgtEl>
                                          <p:spTgt spid="8"/>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8"/>
                                        </p:tgtEl>
                                        <p:attrNameLst>
                                          <p:attrName>fillcolor</p:attrName>
                                        </p:attrNameLst>
                                      </p:cBhvr>
                                      <p:tavLst>
                                        <p:tav tm="0">
                                          <p:val>
                                            <p:clrVal>
                                              <a:schemeClr val="accent2"/>
                                            </p:clrVal>
                                          </p:val>
                                        </p:tav>
                                        <p:tav tm="50000">
                                          <p:val>
                                            <p:clrVal>
                                              <a:schemeClr val="hlink"/>
                                            </p:clrVal>
                                          </p:val>
                                        </p:tav>
                                      </p:tavLst>
                                    </p:anim>
                                    <p:set>
                                      <p:cBhvr>
                                        <p:cTn id="27" dur="80"/>
                                        <p:tgtEl>
                                          <p:spTgt spid="8"/>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5"/>
                                        </p:tgtEl>
                                        <p:attrNameLst>
                                          <p:attrName>style.visibility</p:attrName>
                                        </p:attrNameLst>
                                      </p:cBhvr>
                                      <p:to>
                                        <p:strVal val="visible"/>
                                      </p:to>
                                    </p:set>
                                    <p:animEffect transition="in" filter="fade">
                                      <p:cBhvr>
                                        <p:cTn id="32" dur="1000"/>
                                        <p:tgtEl>
                                          <p:spTgt spid="5125"/>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5"/>
                                        </p:tgtEl>
                                        <p:attrNameLst>
                                          <p:attrName>style.visibility</p:attrName>
                                        </p:attrNameLst>
                                      </p:cBhvr>
                                      <p:to>
                                        <p:strVal val="visible"/>
                                      </p:to>
                                    </p:set>
                                    <p:anim calcmode="discrete" valueType="clr">
                                      <p:cBhvr override="childStyle">
                                        <p:cTn id="40"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5"/>
                                        </p:tgtEl>
                                        <p:attrNameLst>
                                          <p:attrName>fillcolor</p:attrName>
                                        </p:attrNameLst>
                                      </p:cBhvr>
                                      <p:tavLst>
                                        <p:tav tm="0">
                                          <p:val>
                                            <p:clrVal>
                                              <a:schemeClr val="accent2"/>
                                            </p:clrVal>
                                          </p:val>
                                        </p:tav>
                                        <p:tav tm="50000">
                                          <p:val>
                                            <p:clrVal>
                                              <a:schemeClr val="hlink"/>
                                            </p:clrVal>
                                          </p:val>
                                        </p:tav>
                                      </p:tavLst>
                                    </p:anim>
                                    <p:set>
                                      <p:cBhvr>
                                        <p:cTn id="42" dur="80"/>
                                        <p:tgtEl>
                                          <p:spTgt spid="15"/>
                                        </p:tgtEl>
                                        <p:attrNameLst>
                                          <p:attrName>fill.type</p:attrName>
                                        </p:attrNameLst>
                                      </p:cBhvr>
                                      <p:to>
                                        <p:strVal val="solid"/>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126"/>
                                        </p:tgtEl>
                                        <p:attrNameLst>
                                          <p:attrName>style.visibility</p:attrName>
                                        </p:attrNameLst>
                                      </p:cBhvr>
                                      <p:to>
                                        <p:strVal val="visible"/>
                                      </p:to>
                                    </p:set>
                                    <p:animEffect transition="in" filter="fade">
                                      <p:cBhvr>
                                        <p:cTn id="47" dur="1000"/>
                                        <p:tgtEl>
                                          <p:spTgt spid="512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10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27" presetClass="entr" presetSubtype="0" fill="hold" grpId="0" nodeType="clickEffect">
                                  <p:stCondLst>
                                    <p:cond delay="0"/>
                                  </p:stCondLst>
                                  <p:iterate type="lt">
                                    <p:tmPct val="50000"/>
                                  </p:iterate>
                                  <p:childTnLst>
                                    <p:set>
                                      <p:cBhvr>
                                        <p:cTn id="54" dur="1" fill="hold">
                                          <p:stCondLst>
                                            <p:cond delay="0"/>
                                          </p:stCondLst>
                                        </p:cTn>
                                        <p:tgtEl>
                                          <p:spTgt spid="18"/>
                                        </p:tgtEl>
                                        <p:attrNameLst>
                                          <p:attrName>style.visibility</p:attrName>
                                        </p:attrNameLst>
                                      </p:cBhvr>
                                      <p:to>
                                        <p:strVal val="visible"/>
                                      </p:to>
                                    </p:set>
                                    <p:anim calcmode="discrete" valueType="clr">
                                      <p:cBhvr override="childStyle">
                                        <p:cTn id="55"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18"/>
                                        </p:tgtEl>
                                        <p:attrNameLst>
                                          <p:attrName>fillcolor</p:attrName>
                                        </p:attrNameLst>
                                      </p:cBhvr>
                                      <p:tavLst>
                                        <p:tav tm="0">
                                          <p:val>
                                            <p:clrVal>
                                              <a:schemeClr val="accent2"/>
                                            </p:clrVal>
                                          </p:val>
                                        </p:tav>
                                        <p:tav tm="50000">
                                          <p:val>
                                            <p:clrVal>
                                              <a:schemeClr val="hlink"/>
                                            </p:clrVal>
                                          </p:val>
                                        </p:tav>
                                      </p:tavLst>
                                    </p:anim>
                                    <p:set>
                                      <p:cBhvr>
                                        <p:cTn id="57" dur="80"/>
                                        <p:tgtEl>
                                          <p:spTgt spid="18"/>
                                        </p:tgtEl>
                                        <p:attrNameLst>
                                          <p:attrName>fill.type</p:attrName>
                                        </p:attrNameLst>
                                      </p:cBhvr>
                                      <p:to>
                                        <p:strVal val="solid"/>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5127"/>
                                        </p:tgtEl>
                                        <p:attrNameLst>
                                          <p:attrName>style.visibility</p:attrName>
                                        </p:attrNameLst>
                                      </p:cBhvr>
                                      <p:to>
                                        <p:strVal val="visible"/>
                                      </p:to>
                                    </p:set>
                                    <p:animEffect transition="in" filter="fade">
                                      <p:cBhvr>
                                        <p:cTn id="62" dur="1000"/>
                                        <p:tgtEl>
                                          <p:spTgt spid="512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fade">
                                      <p:cBhvr>
                                        <p:cTn id="65" dur="10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27" presetClass="entr" presetSubtype="0" fill="hold" grpId="0" nodeType="clickEffect">
                                  <p:stCondLst>
                                    <p:cond delay="0"/>
                                  </p:stCondLst>
                                  <p:iterate type="lt">
                                    <p:tmPct val="50000"/>
                                  </p:iterate>
                                  <p:childTnLst>
                                    <p:set>
                                      <p:cBhvr>
                                        <p:cTn id="69" dur="1" fill="hold">
                                          <p:stCondLst>
                                            <p:cond delay="0"/>
                                          </p:stCondLst>
                                        </p:cTn>
                                        <p:tgtEl>
                                          <p:spTgt spid="21"/>
                                        </p:tgtEl>
                                        <p:attrNameLst>
                                          <p:attrName>style.visibility</p:attrName>
                                        </p:attrNameLst>
                                      </p:cBhvr>
                                      <p:to>
                                        <p:strVal val="visible"/>
                                      </p:to>
                                    </p:set>
                                    <p:anim calcmode="discrete" valueType="clr">
                                      <p:cBhvr override="childStyle">
                                        <p:cTn id="70"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21"/>
                                        </p:tgtEl>
                                        <p:attrNameLst>
                                          <p:attrName>fillcolor</p:attrName>
                                        </p:attrNameLst>
                                      </p:cBhvr>
                                      <p:tavLst>
                                        <p:tav tm="0">
                                          <p:val>
                                            <p:clrVal>
                                              <a:schemeClr val="accent2"/>
                                            </p:clrVal>
                                          </p:val>
                                        </p:tav>
                                        <p:tav tm="50000">
                                          <p:val>
                                            <p:clrVal>
                                              <a:schemeClr val="hlink"/>
                                            </p:clrVal>
                                          </p:val>
                                        </p:tav>
                                      </p:tavLst>
                                    </p:anim>
                                    <p:set>
                                      <p:cBhvr>
                                        <p:cTn id="72" dur="80"/>
                                        <p:tgtEl>
                                          <p:spTgt spid="21"/>
                                        </p:tgtEl>
                                        <p:attrNameLst>
                                          <p:attrName>fill.type</p:attrName>
                                        </p:attrNameLst>
                                      </p:cBhvr>
                                      <p:to>
                                        <p:strVal val="solid"/>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5128"/>
                                        </p:tgtEl>
                                        <p:attrNameLst>
                                          <p:attrName>style.visibility</p:attrName>
                                        </p:attrNameLst>
                                      </p:cBhvr>
                                      <p:to>
                                        <p:strVal val="visible"/>
                                      </p:to>
                                    </p:set>
                                    <p:animEffect transition="in" filter="fade">
                                      <p:cBhvr>
                                        <p:cTn id="77" dur="1000"/>
                                        <p:tgtEl>
                                          <p:spTgt spid="5128"/>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4"/>
                                        </p:tgtEl>
                                        <p:attrNameLst>
                                          <p:attrName>style.visibility</p:attrName>
                                        </p:attrNameLst>
                                      </p:cBhvr>
                                      <p:to>
                                        <p:strVal val="visible"/>
                                      </p:to>
                                    </p:set>
                                    <p:animEffect transition="in" filter="fade">
                                      <p:cBhvr>
                                        <p:cTn id="80" dur="1000"/>
                                        <p:tgtEl>
                                          <p:spTgt spid="24"/>
                                        </p:tgtEl>
                                      </p:cBhvr>
                                    </p:animEffect>
                                  </p:childTnLst>
                                </p:cTn>
                              </p:par>
                            </p:childTnLst>
                          </p:cTn>
                        </p:par>
                      </p:childTnLst>
                    </p:cTn>
                  </p:par>
                  <p:par>
                    <p:cTn id="81" fill="hold">
                      <p:stCondLst>
                        <p:cond delay="indefinite"/>
                      </p:stCondLst>
                      <p:childTnLst>
                        <p:par>
                          <p:cTn id="82" fill="hold">
                            <p:stCondLst>
                              <p:cond delay="0"/>
                            </p:stCondLst>
                            <p:childTnLst>
                              <p:par>
                                <p:cTn id="83" presetID="27" presetClass="entr" presetSubtype="0" fill="hold" grpId="0" nodeType="clickEffect">
                                  <p:stCondLst>
                                    <p:cond delay="0"/>
                                  </p:stCondLst>
                                  <p:iterate type="lt">
                                    <p:tmPct val="50000"/>
                                  </p:iterate>
                                  <p:childTnLst>
                                    <p:set>
                                      <p:cBhvr>
                                        <p:cTn id="84" dur="1" fill="hold">
                                          <p:stCondLst>
                                            <p:cond delay="0"/>
                                          </p:stCondLst>
                                        </p:cTn>
                                        <p:tgtEl>
                                          <p:spTgt spid="25"/>
                                        </p:tgtEl>
                                        <p:attrNameLst>
                                          <p:attrName>style.visibility</p:attrName>
                                        </p:attrNameLst>
                                      </p:cBhvr>
                                      <p:to>
                                        <p:strVal val="visible"/>
                                      </p:to>
                                    </p:set>
                                    <p:anim calcmode="discrete" valueType="clr">
                                      <p:cBhvr override="childStyle">
                                        <p:cTn id="85" dur="80"/>
                                        <p:tgtEl>
                                          <p:spTgt spid="25"/>
                                        </p:tgtEl>
                                        <p:attrNameLst>
                                          <p:attrName>style.color</p:attrName>
                                        </p:attrNameLst>
                                      </p:cBhvr>
                                      <p:tavLst>
                                        <p:tav tm="0">
                                          <p:val>
                                            <p:clrVal>
                                              <a:schemeClr val="accent2"/>
                                            </p:clrVal>
                                          </p:val>
                                        </p:tav>
                                        <p:tav tm="50000">
                                          <p:val>
                                            <p:clrVal>
                                              <a:schemeClr val="hlink"/>
                                            </p:clrVal>
                                          </p:val>
                                        </p:tav>
                                      </p:tavLst>
                                    </p:anim>
                                    <p:anim calcmode="discrete" valueType="clr">
                                      <p:cBhvr>
                                        <p:cTn id="86" dur="80"/>
                                        <p:tgtEl>
                                          <p:spTgt spid="25"/>
                                        </p:tgtEl>
                                        <p:attrNameLst>
                                          <p:attrName>fillcolor</p:attrName>
                                        </p:attrNameLst>
                                      </p:cBhvr>
                                      <p:tavLst>
                                        <p:tav tm="0">
                                          <p:val>
                                            <p:clrVal>
                                              <a:schemeClr val="accent2"/>
                                            </p:clrVal>
                                          </p:val>
                                        </p:tav>
                                        <p:tav tm="50000">
                                          <p:val>
                                            <p:clrVal>
                                              <a:schemeClr val="hlink"/>
                                            </p:clrVal>
                                          </p:val>
                                        </p:tav>
                                      </p:tavLst>
                                    </p:anim>
                                    <p:set>
                                      <p:cBhvr>
                                        <p:cTn id="87" dur="80"/>
                                        <p:tgtEl>
                                          <p:spTgt spid="2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14" grpId="0" animBg="1"/>
      <p:bldP spid="15" grpId="0"/>
      <p:bldP spid="17" grpId="0" animBg="1"/>
      <p:bldP spid="18" grpId="0"/>
      <p:bldP spid="20" grpId="0" animBg="1"/>
      <p:bldP spid="21" grpId="0"/>
      <p:bldP spid="24" grpId="0"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051720" y="548680"/>
            <a:ext cx="5256584" cy="792088"/>
          </a:xfrm>
        </p:spPr>
        <p:txBody>
          <a:bodyPr>
            <a:noAutofit/>
          </a:bodyPr>
          <a:lstStyle/>
          <a:p>
            <a:r>
              <a:rPr lang="fr-FR" sz="4800" b="1" dirty="0" smtClean="0">
                <a:solidFill>
                  <a:srgbClr val="FF0000"/>
                </a:solidFill>
              </a:rPr>
              <a:t>Sortir pour semer !</a:t>
            </a:r>
            <a:endParaRPr lang="fr-FR" sz="4800" b="1" dirty="0">
              <a:solidFill>
                <a:srgbClr val="FF0000"/>
              </a:solidFill>
            </a:endParaRPr>
          </a:p>
        </p:txBody>
      </p:sp>
      <p:sp>
        <p:nvSpPr>
          <p:cNvPr id="1026" name="AutoShape 2" descr="Résultat de recherche d'images pour &quot;année de la miséricorde logo&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Résultat de recherche d'images pour &quot;année de la miséricorde logo&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0" name="Picture 6" descr="Afficher l'image d'origine"/>
          <p:cNvPicPr>
            <a:picLocks noChangeAspect="1" noChangeArrowheads="1"/>
          </p:cNvPicPr>
          <p:nvPr/>
        </p:nvPicPr>
        <p:blipFill>
          <a:blip r:embed="rId3" cstate="print"/>
          <a:srcRect/>
          <a:stretch>
            <a:fillRect/>
          </a:stretch>
        </p:blipFill>
        <p:spPr bwMode="auto">
          <a:xfrm>
            <a:off x="251520" y="3429000"/>
            <a:ext cx="3744416" cy="2650345"/>
          </a:xfrm>
          <a:prstGeom prst="rect">
            <a:avLst/>
          </a:prstGeom>
          <a:noFill/>
        </p:spPr>
      </p:pic>
      <p:pic>
        <p:nvPicPr>
          <p:cNvPr id="7" name="Image 6"/>
          <p:cNvPicPr/>
          <p:nvPr/>
        </p:nvPicPr>
        <p:blipFill>
          <a:blip r:embed="rId4" cstate="print"/>
          <a:stretch>
            <a:fillRect/>
          </a:stretch>
        </p:blipFill>
        <p:spPr bwMode="auto">
          <a:xfrm>
            <a:off x="3563888" y="1556792"/>
            <a:ext cx="1656184" cy="2029966"/>
          </a:xfrm>
          <a:prstGeom prst="rect">
            <a:avLst/>
          </a:prstGeom>
          <a:noFill/>
          <a:ln>
            <a:noFill/>
          </a:ln>
        </p:spPr>
      </p:pic>
      <p:pic>
        <p:nvPicPr>
          <p:cNvPr id="8" name="Image 7" descr="Logo diocèse"/>
          <p:cNvPicPr/>
          <p:nvPr/>
        </p:nvPicPr>
        <p:blipFill>
          <a:blip r:embed="rId5" cstate="print"/>
          <a:stretch>
            <a:fillRect/>
          </a:stretch>
        </p:blipFill>
        <p:spPr bwMode="auto">
          <a:xfrm>
            <a:off x="5508104" y="4077072"/>
            <a:ext cx="3105150" cy="2057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1030"/>
                                        </p:tgtEl>
                                        <p:attrNameLst>
                                          <p:attrName>style.visibility</p:attrName>
                                        </p:attrNameLst>
                                      </p:cBhvr>
                                      <p:to>
                                        <p:strVal val="visible"/>
                                      </p:to>
                                    </p:set>
                                    <p:anim calcmode="lin" valueType="num">
                                      <p:cBhvr>
                                        <p:cTn id="7" dur="1000" fill="hold"/>
                                        <p:tgtEl>
                                          <p:spTgt spid="1030"/>
                                        </p:tgtEl>
                                        <p:attrNameLst>
                                          <p:attrName>ppt_w</p:attrName>
                                        </p:attrNameLst>
                                      </p:cBhvr>
                                      <p:tavLst>
                                        <p:tav tm="0">
                                          <p:val>
                                            <p:fltVal val="0"/>
                                          </p:val>
                                        </p:tav>
                                        <p:tav tm="100000">
                                          <p:val>
                                            <p:strVal val="#ppt_w"/>
                                          </p:val>
                                        </p:tav>
                                      </p:tavLst>
                                    </p:anim>
                                    <p:anim calcmode="lin" valueType="num">
                                      <p:cBhvr>
                                        <p:cTn id="8" dur="1000" fill="hold"/>
                                        <p:tgtEl>
                                          <p:spTgt spid="1030"/>
                                        </p:tgtEl>
                                        <p:attrNameLst>
                                          <p:attrName>ppt_h</p:attrName>
                                        </p:attrNameLst>
                                      </p:cBhvr>
                                      <p:tavLst>
                                        <p:tav tm="0">
                                          <p:val>
                                            <p:fltVal val="0"/>
                                          </p:val>
                                        </p:tav>
                                        <p:tav tm="100000">
                                          <p:val>
                                            <p:strVal val="#ppt_h"/>
                                          </p:val>
                                        </p:tav>
                                      </p:tavLst>
                                    </p:anim>
                                    <p:anim calcmode="lin" valueType="num">
                                      <p:cBhvr>
                                        <p:cTn id="9" dur="1000" fill="hold"/>
                                        <p:tgtEl>
                                          <p:spTgt spid="1030"/>
                                        </p:tgtEl>
                                        <p:attrNameLst>
                                          <p:attrName>style.rotation</p:attrName>
                                        </p:attrNameLst>
                                      </p:cBhvr>
                                      <p:tavLst>
                                        <p:tav tm="0">
                                          <p:val>
                                            <p:fltVal val="90"/>
                                          </p:val>
                                        </p:tav>
                                        <p:tav tm="100000">
                                          <p:val>
                                            <p:fltVal val="0"/>
                                          </p:val>
                                        </p:tav>
                                      </p:tavLst>
                                    </p:anim>
                                    <p:animEffect transition="in" filter="fade">
                                      <p:cBhvr>
                                        <p:cTn id="10" dur="1000"/>
                                        <p:tgtEl>
                                          <p:spTgt spid="1030"/>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779</Words>
  <Application>Microsoft Office PowerPoint</Application>
  <PresentationFormat>Affichage à l'écran (4:3)</PresentationFormat>
  <Paragraphs>100</Paragraphs>
  <Slides>6</Slides>
  <Notes>6</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Laurence OUDART</dc:creator>
  <cp:lastModifiedBy>Laurence OUDART</cp:lastModifiedBy>
  <cp:revision>90</cp:revision>
  <dcterms:created xsi:type="dcterms:W3CDTF">2015-11-22T16:13:00Z</dcterms:created>
  <dcterms:modified xsi:type="dcterms:W3CDTF">2015-11-29T09:37:55Z</dcterms:modified>
</cp:coreProperties>
</file>